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325" r:id="rId5"/>
    <p:sldId id="286" r:id="rId6"/>
    <p:sldId id="279" r:id="rId7"/>
    <p:sldId id="289" r:id="rId8"/>
    <p:sldId id="293" r:id="rId9"/>
    <p:sldId id="294" r:id="rId10"/>
    <p:sldId id="298" r:id="rId11"/>
    <p:sldId id="301" r:id="rId12"/>
    <p:sldId id="303" r:id="rId13"/>
    <p:sldId id="305" r:id="rId14"/>
    <p:sldId id="307" r:id="rId15"/>
    <p:sldId id="310" r:id="rId16"/>
    <p:sldId id="312" r:id="rId17"/>
    <p:sldId id="324" r:id="rId18"/>
    <p:sldId id="315" r:id="rId19"/>
    <p:sldId id="331" r:id="rId20"/>
    <p:sldId id="352" r:id="rId21"/>
    <p:sldId id="328" r:id="rId22"/>
    <p:sldId id="349" r:id="rId23"/>
    <p:sldId id="350" r:id="rId24"/>
    <p:sldId id="339" r:id="rId25"/>
    <p:sldId id="338" r:id="rId26"/>
    <p:sldId id="353" r:id="rId27"/>
    <p:sldId id="351" r:id="rId28"/>
    <p:sldId id="348" r:id="rId29"/>
    <p:sldId id="318" r:id="rId30"/>
    <p:sldId id="333" r:id="rId31"/>
    <p:sldId id="334" r:id="rId32"/>
    <p:sldId id="28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D7FF"/>
    <a:srgbClr val="DDEDFF"/>
    <a:srgbClr val="0088CE"/>
    <a:srgbClr val="9E5ECE"/>
    <a:srgbClr val="893BC3"/>
    <a:srgbClr val="034EA2"/>
    <a:srgbClr val="4BC5DE"/>
    <a:srgbClr val="1EC08A"/>
    <a:srgbClr val="004494"/>
    <a:srgbClr val="035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9" autoAdjust="0"/>
    <p:restoredTop sz="62867" autoAdjust="0"/>
  </p:normalViewPr>
  <p:slideViewPr>
    <p:cSldViewPr snapToGrid="0">
      <p:cViewPr varScale="1">
        <p:scale>
          <a:sx n="71" d="100"/>
          <a:sy n="71" d="100"/>
        </p:scale>
        <p:origin x="2112" y="78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9D1C35-D332-48A8-BB5C-9C99208B952E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58F2272-369E-4462-A31E-A40DD2C08D2B}">
      <dgm:prSet phldrT="[Text]"/>
      <dgm:spPr/>
      <dgm:t>
        <a:bodyPr/>
        <a:lstStyle/>
        <a:p>
          <a:endParaRPr lang="en-GB" dirty="0"/>
        </a:p>
      </dgm:t>
    </dgm:pt>
    <dgm:pt modelId="{89971B4B-4508-46DF-BAD2-2AF97696BAC5}" type="parTrans" cxnId="{7768857D-1947-4BE4-878E-F4845E623319}">
      <dgm:prSet/>
      <dgm:spPr/>
      <dgm:t>
        <a:bodyPr/>
        <a:lstStyle/>
        <a:p>
          <a:endParaRPr lang="en-GB"/>
        </a:p>
      </dgm:t>
    </dgm:pt>
    <dgm:pt modelId="{C019BDCB-453E-42C4-B80E-A7EF240437FC}" type="sibTrans" cxnId="{7768857D-1947-4BE4-878E-F4845E623319}">
      <dgm:prSet/>
      <dgm:spPr/>
      <dgm:t>
        <a:bodyPr/>
        <a:lstStyle/>
        <a:p>
          <a:endParaRPr lang="en-GB"/>
        </a:p>
      </dgm:t>
    </dgm:pt>
    <dgm:pt modelId="{80BF4CE0-9602-4D2E-92D1-949A0F0ECCB9}">
      <dgm:prSet phldrT="[Text]" phldr="1"/>
      <dgm:spPr/>
      <dgm:t>
        <a:bodyPr/>
        <a:lstStyle/>
        <a:p>
          <a:endParaRPr lang="en-GB" dirty="0">
            <a:solidFill>
              <a:schemeClr val="bg1"/>
            </a:solidFill>
          </a:endParaRPr>
        </a:p>
      </dgm:t>
    </dgm:pt>
    <dgm:pt modelId="{0F0F0540-0844-4422-991F-9985765DCCC3}" type="sibTrans" cxnId="{164DAF6E-D674-4559-BD35-6A631687F847}">
      <dgm:prSet/>
      <dgm:spPr/>
      <dgm:t>
        <a:bodyPr/>
        <a:lstStyle/>
        <a:p>
          <a:endParaRPr lang="en-GB"/>
        </a:p>
      </dgm:t>
    </dgm:pt>
    <dgm:pt modelId="{3C7A691C-F84A-4A32-8E29-8635E2CE1620}" type="parTrans" cxnId="{164DAF6E-D674-4559-BD35-6A631687F847}">
      <dgm:prSet/>
      <dgm:spPr/>
      <dgm:t>
        <a:bodyPr/>
        <a:lstStyle/>
        <a:p>
          <a:endParaRPr lang="en-GB"/>
        </a:p>
      </dgm:t>
    </dgm:pt>
    <dgm:pt modelId="{FF227725-90CD-4A3A-AE29-CF7975C2C939}">
      <dgm:prSet phldrT="[Text]" phldr="1"/>
      <dgm:spPr/>
      <dgm:t>
        <a:bodyPr/>
        <a:lstStyle/>
        <a:p>
          <a:endParaRPr lang="en-GB" dirty="0">
            <a:solidFill>
              <a:schemeClr val="bg1"/>
            </a:solidFill>
          </a:endParaRPr>
        </a:p>
      </dgm:t>
    </dgm:pt>
    <dgm:pt modelId="{F838B47B-D539-4EAC-8D7A-0A6D5CCB5566}" type="sibTrans" cxnId="{48FB81EA-5D91-436B-B186-51F22D6D06CE}">
      <dgm:prSet/>
      <dgm:spPr/>
      <dgm:t>
        <a:bodyPr/>
        <a:lstStyle/>
        <a:p>
          <a:endParaRPr lang="en-GB"/>
        </a:p>
      </dgm:t>
    </dgm:pt>
    <dgm:pt modelId="{BC1A9270-F4D0-4AB6-B4E4-075EEBEB036E}" type="parTrans" cxnId="{48FB81EA-5D91-436B-B186-51F22D6D06CE}">
      <dgm:prSet/>
      <dgm:spPr/>
      <dgm:t>
        <a:bodyPr/>
        <a:lstStyle/>
        <a:p>
          <a:endParaRPr lang="en-GB"/>
        </a:p>
      </dgm:t>
    </dgm:pt>
    <dgm:pt modelId="{9594A97B-556C-4B0C-BD68-2F9F4405D037}" type="pres">
      <dgm:prSet presAssocID="{319D1C35-D332-48A8-BB5C-9C99208B952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8082EA5-874E-422E-835A-8F65B0F2974A}" type="pres">
      <dgm:prSet presAssocID="{458F2272-369E-4462-A31E-A40DD2C08D2B}" presName="Accent1" presStyleCnt="0"/>
      <dgm:spPr/>
    </dgm:pt>
    <dgm:pt modelId="{B3FE5D0C-C102-480E-AC84-2D81964C0971}" type="pres">
      <dgm:prSet presAssocID="{458F2272-369E-4462-A31E-A40DD2C08D2B}" presName="Accent" presStyleLbl="node1" presStyleIdx="0" presStyleCnt="3" custAng="2090018" custScaleX="124095" custScaleY="124095" custLinFactNeighborX="63186" custLinFactNeighborY="78059"/>
      <dgm:spPr>
        <a:solidFill>
          <a:srgbClr val="004494"/>
        </a:solidFill>
      </dgm:spPr>
    </dgm:pt>
    <dgm:pt modelId="{6C165BC2-943F-4ED3-AB39-FDFB36711103}" type="pres">
      <dgm:prSet presAssocID="{458F2272-369E-4462-A31E-A40DD2C08D2B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6C261387-5102-4C44-ABA5-E18AA55370BA}" type="pres">
      <dgm:prSet presAssocID="{FF227725-90CD-4A3A-AE29-CF7975C2C939}" presName="Accent2" presStyleCnt="0"/>
      <dgm:spPr/>
    </dgm:pt>
    <dgm:pt modelId="{7EC037C1-8E7B-410F-8115-E4E937BC20B0}" type="pres">
      <dgm:prSet presAssocID="{FF227725-90CD-4A3A-AE29-CF7975C2C939}" presName="Accent" presStyleLbl="node1" presStyleIdx="1" presStyleCnt="3" custScaleX="124095" custScaleY="124095" custLinFactNeighborX="-54116" custLinFactNeighborY="24664"/>
      <dgm:spPr>
        <a:solidFill>
          <a:schemeClr val="accent2"/>
        </a:solidFill>
      </dgm:spPr>
    </dgm:pt>
    <dgm:pt modelId="{5E990528-324C-419D-B544-8E7BB98399C8}" type="pres">
      <dgm:prSet presAssocID="{FF227725-90CD-4A3A-AE29-CF7975C2C939}" presName="Parent2" presStyleLbl="revTx" presStyleIdx="1" presStyleCnt="3" custLinFactY="956" custLinFactNeighborX="20252" custLinFactNeighborY="100000">
        <dgm:presLayoutVars>
          <dgm:chMax val="1"/>
          <dgm:chPref val="1"/>
          <dgm:bulletEnabled val="1"/>
        </dgm:presLayoutVars>
      </dgm:prSet>
      <dgm:spPr/>
    </dgm:pt>
    <dgm:pt modelId="{920A192C-83A8-44A7-88AA-E12ACEA57966}" type="pres">
      <dgm:prSet presAssocID="{80BF4CE0-9602-4D2E-92D1-949A0F0ECCB9}" presName="Accent3" presStyleCnt="0"/>
      <dgm:spPr/>
    </dgm:pt>
    <dgm:pt modelId="{6FDCA8F3-03C4-4455-9802-1B8692C34B59}" type="pres">
      <dgm:prSet presAssocID="{80BF4CE0-9602-4D2E-92D1-949A0F0ECCB9}" presName="Accent" presStyleLbl="node1" presStyleIdx="2" presStyleCnt="3" custAng="14811121" custScaleX="136092" custScaleY="136092" custLinFactY="-49020" custLinFactNeighborX="-14119" custLinFactNeighborY="-100000"/>
      <dgm:spPr>
        <a:solidFill>
          <a:srgbClr val="0088CE"/>
        </a:solidFill>
      </dgm:spPr>
    </dgm:pt>
    <dgm:pt modelId="{EC3EAF59-23A9-420E-A409-812BAF7B9162}" type="pres">
      <dgm:prSet presAssocID="{80BF4CE0-9602-4D2E-92D1-949A0F0ECCB9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969CFC0F-A173-45BC-B064-1C3AB732FB62}" type="presOf" srcId="{FF227725-90CD-4A3A-AE29-CF7975C2C939}" destId="{5E990528-324C-419D-B544-8E7BB98399C8}" srcOrd="0" destOrd="0" presId="urn:microsoft.com/office/officeart/2009/layout/CircleArrowProcess"/>
    <dgm:cxn modelId="{A3448C14-99CC-4E4A-9B3B-A62EE78CFC19}" type="presOf" srcId="{319D1C35-D332-48A8-BB5C-9C99208B952E}" destId="{9594A97B-556C-4B0C-BD68-2F9F4405D037}" srcOrd="0" destOrd="0" presId="urn:microsoft.com/office/officeart/2009/layout/CircleArrowProcess"/>
    <dgm:cxn modelId="{164DAF6E-D674-4559-BD35-6A631687F847}" srcId="{319D1C35-D332-48A8-BB5C-9C99208B952E}" destId="{80BF4CE0-9602-4D2E-92D1-949A0F0ECCB9}" srcOrd="2" destOrd="0" parTransId="{3C7A691C-F84A-4A32-8E29-8635E2CE1620}" sibTransId="{0F0F0540-0844-4422-991F-9985765DCCC3}"/>
    <dgm:cxn modelId="{7768857D-1947-4BE4-878E-F4845E623319}" srcId="{319D1C35-D332-48A8-BB5C-9C99208B952E}" destId="{458F2272-369E-4462-A31E-A40DD2C08D2B}" srcOrd="0" destOrd="0" parTransId="{89971B4B-4508-46DF-BAD2-2AF97696BAC5}" sibTransId="{C019BDCB-453E-42C4-B80E-A7EF240437FC}"/>
    <dgm:cxn modelId="{BA48C28F-FCE7-4BB6-8615-1817DCEEDE03}" type="presOf" srcId="{80BF4CE0-9602-4D2E-92D1-949A0F0ECCB9}" destId="{EC3EAF59-23A9-420E-A409-812BAF7B9162}" srcOrd="0" destOrd="0" presId="urn:microsoft.com/office/officeart/2009/layout/CircleArrowProcess"/>
    <dgm:cxn modelId="{2660ABD2-B057-44B2-A511-FABF45D2F4DB}" type="presOf" srcId="{458F2272-369E-4462-A31E-A40DD2C08D2B}" destId="{6C165BC2-943F-4ED3-AB39-FDFB36711103}" srcOrd="0" destOrd="0" presId="urn:microsoft.com/office/officeart/2009/layout/CircleArrowProcess"/>
    <dgm:cxn modelId="{48FB81EA-5D91-436B-B186-51F22D6D06CE}" srcId="{319D1C35-D332-48A8-BB5C-9C99208B952E}" destId="{FF227725-90CD-4A3A-AE29-CF7975C2C939}" srcOrd="1" destOrd="0" parTransId="{BC1A9270-F4D0-4AB6-B4E4-075EEBEB036E}" sibTransId="{F838B47B-D539-4EAC-8D7A-0A6D5CCB5566}"/>
    <dgm:cxn modelId="{661A5AAE-5937-4C08-885A-54E420ACC9C7}" type="presParOf" srcId="{9594A97B-556C-4B0C-BD68-2F9F4405D037}" destId="{A8082EA5-874E-422E-835A-8F65B0F2974A}" srcOrd="0" destOrd="0" presId="urn:microsoft.com/office/officeart/2009/layout/CircleArrowProcess"/>
    <dgm:cxn modelId="{B371AE4F-77E1-418E-9636-BD87C5038868}" type="presParOf" srcId="{A8082EA5-874E-422E-835A-8F65B0F2974A}" destId="{B3FE5D0C-C102-480E-AC84-2D81964C0971}" srcOrd="0" destOrd="0" presId="urn:microsoft.com/office/officeart/2009/layout/CircleArrowProcess"/>
    <dgm:cxn modelId="{08ACF6A5-3BE2-4F35-AD48-1D8DA6B929B1}" type="presParOf" srcId="{9594A97B-556C-4B0C-BD68-2F9F4405D037}" destId="{6C165BC2-943F-4ED3-AB39-FDFB36711103}" srcOrd="1" destOrd="0" presId="urn:microsoft.com/office/officeart/2009/layout/CircleArrowProcess"/>
    <dgm:cxn modelId="{88BAD639-CB22-4C67-8A98-DDA603C5B81D}" type="presParOf" srcId="{9594A97B-556C-4B0C-BD68-2F9F4405D037}" destId="{6C261387-5102-4C44-ABA5-E18AA55370BA}" srcOrd="2" destOrd="0" presId="urn:microsoft.com/office/officeart/2009/layout/CircleArrowProcess"/>
    <dgm:cxn modelId="{39F01E34-B502-4F48-AF86-5B2BC6868E9E}" type="presParOf" srcId="{6C261387-5102-4C44-ABA5-E18AA55370BA}" destId="{7EC037C1-8E7B-410F-8115-E4E937BC20B0}" srcOrd="0" destOrd="0" presId="urn:microsoft.com/office/officeart/2009/layout/CircleArrowProcess"/>
    <dgm:cxn modelId="{98B1D32A-4798-488F-88E3-2FEBCE8DE93E}" type="presParOf" srcId="{9594A97B-556C-4B0C-BD68-2F9F4405D037}" destId="{5E990528-324C-419D-B544-8E7BB98399C8}" srcOrd="3" destOrd="0" presId="urn:microsoft.com/office/officeart/2009/layout/CircleArrowProcess"/>
    <dgm:cxn modelId="{11193333-6D77-4735-A356-F12575F603DB}" type="presParOf" srcId="{9594A97B-556C-4B0C-BD68-2F9F4405D037}" destId="{920A192C-83A8-44A7-88AA-E12ACEA57966}" srcOrd="4" destOrd="0" presId="urn:microsoft.com/office/officeart/2009/layout/CircleArrowProcess"/>
    <dgm:cxn modelId="{AA317CEB-A8FA-49C5-8DDF-F34D84632798}" type="presParOf" srcId="{920A192C-83A8-44A7-88AA-E12ACEA57966}" destId="{6FDCA8F3-03C4-4455-9802-1B8692C34B59}" srcOrd="0" destOrd="0" presId="urn:microsoft.com/office/officeart/2009/layout/CircleArrowProcess"/>
    <dgm:cxn modelId="{B2DCD881-B4C5-40BB-9861-E17691041532}" type="presParOf" srcId="{9594A97B-556C-4B0C-BD68-2F9F4405D037}" destId="{EC3EAF59-23A9-420E-A409-812BAF7B916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E5D0C-C102-480E-AC84-2D81964C0971}">
      <dsp:nvSpPr>
        <dsp:cNvPr id="0" name=""/>
        <dsp:cNvSpPr/>
      </dsp:nvSpPr>
      <dsp:spPr>
        <a:xfrm rot="2090018">
          <a:off x="3618988" y="1361866"/>
          <a:ext cx="2628686" cy="262908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044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65BC2-943F-4ED3-AB39-FDFB36711103}">
      <dsp:nvSpPr>
        <dsp:cNvPr id="0" name=""/>
        <dsp:cNvSpPr/>
      </dsp:nvSpPr>
      <dsp:spPr>
        <a:xfrm>
          <a:off x="3003939" y="728222"/>
          <a:ext cx="1177090" cy="588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0" kern="1200" dirty="0"/>
        </a:p>
      </dsp:txBody>
      <dsp:txXfrm>
        <a:off x="3003939" y="728222"/>
        <a:ext cx="1177090" cy="588404"/>
      </dsp:txXfrm>
    </dsp:sp>
    <dsp:sp modelId="{7EC037C1-8E7B-410F-8115-E4E937BC20B0}">
      <dsp:nvSpPr>
        <dsp:cNvPr id="0" name=""/>
        <dsp:cNvSpPr/>
      </dsp:nvSpPr>
      <dsp:spPr>
        <a:xfrm>
          <a:off x="545850" y="1447932"/>
          <a:ext cx="2628686" cy="262908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90528-324C-419D-B544-8E7BB98399C8}">
      <dsp:nvSpPr>
        <dsp:cNvPr id="0" name=""/>
        <dsp:cNvSpPr/>
      </dsp:nvSpPr>
      <dsp:spPr>
        <a:xfrm>
          <a:off x="2656364" y="2546591"/>
          <a:ext cx="1177090" cy="588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700" kern="1200" dirty="0">
            <a:solidFill>
              <a:schemeClr val="bg1"/>
            </a:solidFill>
          </a:endParaRPr>
        </a:p>
      </dsp:txBody>
      <dsp:txXfrm>
        <a:off x="2656364" y="2546591"/>
        <a:ext cx="1177090" cy="588404"/>
      </dsp:txXfrm>
    </dsp:sp>
    <dsp:sp modelId="{6FDCA8F3-03C4-4455-9802-1B8692C34B59}">
      <dsp:nvSpPr>
        <dsp:cNvPr id="0" name=""/>
        <dsp:cNvSpPr/>
      </dsp:nvSpPr>
      <dsp:spPr>
        <a:xfrm rot="14811121">
          <a:off x="2101112" y="-498105"/>
          <a:ext cx="2476786" cy="247777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0088C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EAF59-23A9-420E-A409-812BAF7B9162}">
      <dsp:nvSpPr>
        <dsp:cNvPr id="0" name=""/>
        <dsp:cNvSpPr/>
      </dsp:nvSpPr>
      <dsp:spPr>
        <a:xfrm>
          <a:off x="3006724" y="3178661"/>
          <a:ext cx="1177090" cy="588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700" kern="1200" dirty="0">
            <a:solidFill>
              <a:schemeClr val="bg1"/>
            </a:solidFill>
          </a:endParaRPr>
        </a:p>
      </dsp:txBody>
      <dsp:txXfrm>
        <a:off x="3006724" y="3178661"/>
        <a:ext cx="1177090" cy="588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Increased focus on institutional cooperation</a:t>
            </a:r>
          </a:p>
          <a:p>
            <a:r>
              <a:rPr lang="en-US" sz="1200" dirty="0"/>
              <a:t>More </a:t>
            </a:r>
            <a:r>
              <a:rPr lang="en-US" sz="1200" dirty="0" err="1"/>
              <a:t>internationalisation</a:t>
            </a:r>
            <a:r>
              <a:rPr lang="en-US" sz="1200" dirty="0"/>
              <a:t> opportunities </a:t>
            </a:r>
          </a:p>
          <a:p>
            <a:r>
              <a:rPr lang="en-US" sz="1200" dirty="0"/>
              <a:t>Simplification and more flexibility</a:t>
            </a:r>
          </a:p>
          <a:p>
            <a:r>
              <a:rPr lang="en-US" sz="1200" dirty="0"/>
              <a:t>Increased impact of the EMJM scheme </a:t>
            </a:r>
          </a:p>
          <a:p>
            <a:r>
              <a:rPr lang="en-US" sz="1200" dirty="0"/>
              <a:t>More attractiveness and excellence</a:t>
            </a:r>
          </a:p>
          <a:p>
            <a:r>
              <a:rPr lang="en-US" sz="1200" dirty="0"/>
              <a:t>More sustainability</a:t>
            </a:r>
          </a:p>
          <a:p>
            <a:r>
              <a:rPr lang="en-US" sz="1200" dirty="0"/>
              <a:t>More inclusiveness 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166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Erasmus Mundus Design Measures </a:t>
            </a:r>
          </a:p>
          <a:p>
            <a:endParaRPr lang="en-IE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 enhance the capacities of universities to modernise and internationalise their curricula and teaching practices, pool resources, </a:t>
            </a:r>
          </a:p>
          <a:p>
            <a:pPr marL="228600" indent="-228600">
              <a:buFont typeface="+mj-lt"/>
              <a:buAutoNum type="arabicPeriod"/>
            </a:pP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for higher education systems to develop common mechanisms related to quality assurance, accreditation and recognition of degrees and credits. </a:t>
            </a:r>
          </a:p>
          <a:p>
            <a:pPr marL="228600" indent="-228600">
              <a:buFont typeface="+mj-lt"/>
              <a:buAutoNum type="arabicPeriod"/>
            </a:pP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support is also intended to explore and exploit the opportunities offered by the European Approach for Quality Assurance of Joint Programmes. 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889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693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Study</a:t>
            </a:r>
            <a:r>
              <a:rPr lang="fr-BE" dirty="0"/>
              <a:t> </a:t>
            </a:r>
            <a:r>
              <a:rPr lang="fr-BE" dirty="0" err="1"/>
              <a:t>whether</a:t>
            </a:r>
            <a:r>
              <a:rPr lang="fr-BE" dirty="0"/>
              <a:t> </a:t>
            </a:r>
            <a:r>
              <a:rPr lang="fr-BE" dirty="0" err="1"/>
              <a:t>your</a:t>
            </a:r>
            <a:r>
              <a:rPr lang="fr-BE" dirty="0"/>
              <a:t> </a:t>
            </a:r>
            <a:r>
              <a:rPr lang="fr-BE" dirty="0" err="1"/>
              <a:t>field</a:t>
            </a:r>
            <a:r>
              <a:rPr lang="fr-BE" baseline="0" dirty="0"/>
              <a:t> </a:t>
            </a:r>
            <a:r>
              <a:rPr lang="fr-BE" baseline="0" dirty="0" err="1"/>
              <a:t>is</a:t>
            </a:r>
            <a:r>
              <a:rPr lang="fr-BE" baseline="0" dirty="0"/>
              <a:t> </a:t>
            </a:r>
            <a:r>
              <a:rPr lang="fr-BE" baseline="0" dirty="0" err="1"/>
              <a:t>already</a:t>
            </a:r>
            <a:r>
              <a:rPr lang="fr-BE" baseline="0" dirty="0"/>
              <a:t> </a:t>
            </a:r>
            <a:r>
              <a:rPr lang="fr-BE" baseline="0" dirty="0" err="1"/>
              <a:t>covered</a:t>
            </a:r>
            <a:r>
              <a:rPr lang="fr-BE" baseline="0" dirty="0"/>
              <a:t> and by </a:t>
            </a:r>
            <a:r>
              <a:rPr lang="fr-BE" baseline="0" dirty="0" err="1"/>
              <a:t>which</a:t>
            </a:r>
            <a:r>
              <a:rPr lang="fr-BE" baseline="0" dirty="0"/>
              <a:t> institutions</a:t>
            </a:r>
          </a:p>
          <a:p>
            <a:endParaRPr lang="fr-BE" baseline="0" dirty="0"/>
          </a:p>
          <a:p>
            <a:r>
              <a:rPr lang="fr-BE" baseline="0" dirty="0"/>
              <a:t>Select </a:t>
            </a:r>
            <a:r>
              <a:rPr lang="fr-BE" baseline="0" dirty="0" err="1"/>
              <a:t>partnerships</a:t>
            </a:r>
            <a:r>
              <a:rPr lang="fr-BE" baseline="0" dirty="0"/>
              <a:t> </a:t>
            </a:r>
            <a:r>
              <a:rPr lang="fr-BE" baseline="0" dirty="0" err="1"/>
              <a:t>that</a:t>
            </a:r>
            <a:r>
              <a:rPr lang="fr-BE" baseline="0" dirty="0"/>
              <a:t> </a:t>
            </a:r>
            <a:r>
              <a:rPr lang="fr-BE" baseline="0" dirty="0" err="1"/>
              <a:t>make</a:t>
            </a:r>
            <a:r>
              <a:rPr lang="fr-BE" baseline="0" dirty="0"/>
              <a:t> </a:t>
            </a:r>
            <a:r>
              <a:rPr lang="fr-BE" baseline="0" dirty="0" err="1"/>
              <a:t>sense</a:t>
            </a:r>
            <a:r>
              <a:rPr lang="fr-BE" baseline="0" dirty="0"/>
              <a:t> (</a:t>
            </a:r>
            <a:r>
              <a:rPr lang="fr-BE" baseline="0" dirty="0" err="1"/>
              <a:t>jointness</a:t>
            </a:r>
            <a:r>
              <a:rPr lang="fr-BE" baseline="0" dirty="0"/>
              <a:t> + excellence)</a:t>
            </a:r>
          </a:p>
          <a:p>
            <a:endParaRPr lang="fr-BE" baseline="0" dirty="0"/>
          </a:p>
          <a:p>
            <a:r>
              <a:rPr lang="fr-BE" baseline="0" dirty="0" err="1"/>
              <a:t>Motivate</a:t>
            </a:r>
            <a:r>
              <a:rPr lang="fr-BE" baseline="0" dirty="0"/>
              <a:t> </a:t>
            </a:r>
            <a:r>
              <a:rPr lang="fr-BE" baseline="0" dirty="0" err="1"/>
              <a:t>your</a:t>
            </a:r>
            <a:r>
              <a:rPr lang="fr-BE" baseline="0" dirty="0"/>
              <a:t> </a:t>
            </a:r>
            <a:r>
              <a:rPr lang="fr-BE" baseline="0" dirty="0" err="1"/>
              <a:t>choices</a:t>
            </a:r>
            <a:r>
              <a:rPr lang="fr-BE" baseline="0" dirty="0"/>
              <a:t>. </a:t>
            </a:r>
          </a:p>
          <a:p>
            <a:endParaRPr lang="fr-BE" baseline="0" dirty="0"/>
          </a:p>
          <a:p>
            <a:endParaRPr lang="fr-BE" baseline="0" dirty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507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Second call: 190 </a:t>
            </a:r>
            <a:r>
              <a:rPr lang="fr-BE" dirty="0" err="1"/>
              <a:t>proposals</a:t>
            </a:r>
            <a:endParaRPr lang="fr-BE" dirty="0"/>
          </a:p>
          <a:p>
            <a:endParaRPr lang="fr-BE" dirty="0"/>
          </a:p>
          <a:p>
            <a:r>
              <a:rPr lang="fr-BE" dirty="0"/>
              <a:t>30 </a:t>
            </a:r>
            <a:r>
              <a:rPr lang="fr-BE" dirty="0" err="1"/>
              <a:t>EMJMs</a:t>
            </a:r>
            <a:r>
              <a:rPr lang="fr-BE" dirty="0"/>
              <a:t>, 58 </a:t>
            </a:r>
            <a:r>
              <a:rPr lang="fr-BE" dirty="0" err="1"/>
              <a:t>proposals</a:t>
            </a:r>
            <a:r>
              <a:rPr lang="fr-BE" dirty="0"/>
              <a:t>, 2 by NL </a:t>
            </a:r>
            <a:r>
              <a:rPr lang="fr-BE" dirty="0" err="1"/>
              <a:t>coordinators</a:t>
            </a:r>
            <a:r>
              <a:rPr lang="fr-BE" dirty="0"/>
              <a:t> (EMLE, erasmus </a:t>
            </a:r>
            <a:r>
              <a:rPr lang="fr-BE" dirty="0" err="1"/>
              <a:t>University</a:t>
            </a:r>
            <a:r>
              <a:rPr lang="fr-BE" dirty="0"/>
              <a:t> Rotterdam, Red Global, </a:t>
            </a:r>
            <a:r>
              <a:rPr lang="fr-BE" dirty="0" err="1"/>
              <a:t>Rijks</a:t>
            </a:r>
            <a:r>
              <a:rPr lang="fr-BE" dirty="0"/>
              <a:t> </a:t>
            </a:r>
            <a:r>
              <a:rPr lang="fr-BE" dirty="0" err="1"/>
              <a:t>Universiteit</a:t>
            </a:r>
            <a:r>
              <a:rPr lang="fr-BE" dirty="0"/>
              <a:t> Groningen)</a:t>
            </a:r>
          </a:p>
          <a:p>
            <a:r>
              <a:rPr lang="fr-BE" dirty="0"/>
              <a:t>60 </a:t>
            </a:r>
            <a:r>
              <a:rPr lang="fr-BE" dirty="0" err="1"/>
              <a:t>EMDMs</a:t>
            </a:r>
            <a:r>
              <a:rPr lang="fr-BE" dirty="0"/>
              <a:t>, 122 </a:t>
            </a:r>
            <a:r>
              <a:rPr lang="fr-BE" dirty="0" err="1"/>
              <a:t>proposals</a:t>
            </a:r>
            <a:r>
              <a:rPr lang="fr-BE" dirty="0"/>
              <a:t>, 1 by NL (</a:t>
            </a:r>
            <a:r>
              <a:rPr lang="fr-BE" dirty="0" err="1"/>
              <a:t>Hogeschool</a:t>
            </a:r>
            <a:r>
              <a:rPr lang="fr-BE" dirty="0"/>
              <a:t> Utrecht)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570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Plaats</a:t>
            </a:r>
            <a:r>
              <a:rPr lang="fr-BE" dirty="0"/>
              <a:t> 5 ; </a:t>
            </a:r>
            <a:r>
              <a:rPr lang="fr-BE" dirty="0" err="1"/>
              <a:t>plaats</a:t>
            </a:r>
            <a:r>
              <a:rPr lang="fr-BE" baseline="0" dirty="0"/>
              <a:t> 8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918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08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rgbClr val="0088CE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0088C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rgbClr val="0088CE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rgbClr val="0088C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rgbClr val="0088CE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rgbClr val="0088C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rgbClr val="0088C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0088C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08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rgbClr val="0088C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88C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rgbClr val="008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88C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5.xml"/><Relationship Id="rId10" Type="http://schemas.openxmlformats.org/officeDocument/2006/relationships/image" Target="../media/image10.png"/><Relationship Id="rId4" Type="http://schemas.openxmlformats.org/officeDocument/2006/relationships/tags" Target="../tags/tag4.xm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cea.ec.europa.eu/scholarships/erasmus-mundus-catalogue_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data.europa.eu/doi/10.2797/639462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p.europa.eu/s/xaS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info/funding-tenders/opportunities/portal/screen/home" TargetMode="Externa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home" TargetMode="External"/><Relationship Id="rId2" Type="http://schemas.openxmlformats.org/officeDocument/2006/relationships/hyperlink" Target="https://erasmus-plus.ec.europa.eu/programme-guide/erasmusplus-programme-guide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hyperlink" Target="https://www.eacea.ec.europa.eu/grants/how-get-grant_en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ayback.archive-it.org/12090/20201031112405/https:/eacea.ec.europa.eu/erasmus-plus/events/erasmus-mundus-joint-master-degrees-06-2019_en" TargetMode="External"/><Relationship Id="rId3" Type="http://schemas.openxmlformats.org/officeDocument/2006/relationships/hyperlink" Target="https://data.europa.eu/doi/10.2797/639462" TargetMode="External"/><Relationship Id="rId7" Type="http://schemas.openxmlformats.org/officeDocument/2006/relationships/hyperlink" Target="https://wayback.archive-it.org/12090/20201031112503/https:/eacea.ec.europa.eu/erasmus-plus/events/cluster-meeting-2018-european-approach-quality-assurance-joint-programmes2_en" TargetMode="External"/><Relationship Id="rId12" Type="http://schemas.openxmlformats.org/officeDocument/2006/relationships/image" Target="../media/image19.png"/><Relationship Id="rId2" Type="http://schemas.openxmlformats.org/officeDocument/2006/relationships/hyperlink" Target="https://data.europa.eu/doi/10.2797/836328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eacea.ec.europa.eu/scholarships/emjmd-catalogue_nl" TargetMode="External"/><Relationship Id="rId11" Type="http://schemas.openxmlformats.org/officeDocument/2006/relationships/hyperlink" Target="https://ec.europa.eu/programmes/erasmus-plus/projects_en" TargetMode="External"/><Relationship Id="rId5" Type="http://schemas.openxmlformats.org/officeDocument/2006/relationships/hyperlink" Target="https://op.europa.eu/en/publication-detail/-/publication/6e06043f-2f96-11eb-b27b-01aa75ed71a1/language-en/format-PDF/source-209259056" TargetMode="External"/><Relationship Id="rId10" Type="http://schemas.openxmlformats.org/officeDocument/2006/relationships/hyperlink" Target="https://op.europa.eu/en/publication-detail/-/publication/2e2b8855-6142-11e7-8dc1-01aa75ed71a1" TargetMode="External"/><Relationship Id="rId4" Type="http://schemas.openxmlformats.org/officeDocument/2006/relationships/hyperlink" Target="https://ec.europa.eu/programmes/erasmus-plus/about/factsheets_en#worldwide" TargetMode="External"/><Relationship Id="rId9" Type="http://schemas.openxmlformats.org/officeDocument/2006/relationships/hyperlink" Target="https://op.europa.eu/en/publication-detail/-/publication/6f52e9bb-31f2-11e6-b497-01aa75ed71a1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hyperlink" Target="mailto:EACEA-EPLUS-ERASMUS-MUNDUS@ec.europa.eu" TargetMode="Externa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ec.europa.eu/erasmus-mundus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Erasmus Mundus </a:t>
            </a:r>
            <a:br>
              <a:rPr lang="en-US" sz="3200" dirty="0"/>
            </a:br>
            <a:r>
              <a:rPr lang="en-US" sz="3200" dirty="0"/>
              <a:t>Joint Masters (EMJM) </a:t>
            </a:r>
          </a:p>
          <a:p>
            <a:pPr marL="0" indent="0">
              <a:buNone/>
            </a:pPr>
            <a:r>
              <a:rPr lang="en-US" sz="3200" dirty="0"/>
              <a:t>Erasmus Mundus Design Measures (EMDM)</a:t>
            </a:r>
          </a:p>
          <a:p>
            <a:endParaRPr lang="fr-BE" sz="3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5400" b="1" dirty="0"/>
              <a:t>Erasmus+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r="36911"/>
          <a:stretch/>
        </p:blipFill>
        <p:spPr>
          <a:xfrm>
            <a:off x="-46383" y="0"/>
            <a:ext cx="6142383" cy="6858000"/>
          </a:xfrm>
        </p:spPr>
      </p:pic>
      <p:sp>
        <p:nvSpPr>
          <p:cNvPr id="9" name="Text Placeholder 7"/>
          <p:cNvSpPr txBox="1">
            <a:spLocks/>
          </p:cNvSpPr>
          <p:nvPr/>
        </p:nvSpPr>
        <p:spPr>
          <a:xfrm>
            <a:off x="6817056" y="5397994"/>
            <a:ext cx="5040313" cy="528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Tx/>
              <a:buNone/>
              <a:defRPr sz="2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srgbClr val="0088CE"/>
                </a:solidFill>
              </a:rPr>
              <a:t>European Education and Culture </a:t>
            </a:r>
            <a:br>
              <a:rPr lang="en-GB" sz="2000" dirty="0">
                <a:solidFill>
                  <a:srgbClr val="0088CE"/>
                </a:solidFill>
              </a:rPr>
            </a:br>
            <a:r>
              <a:rPr lang="en-GB" sz="2000" dirty="0">
                <a:solidFill>
                  <a:srgbClr val="0088CE"/>
                </a:solidFill>
              </a:rPr>
              <a:t>Executive Agency</a:t>
            </a:r>
          </a:p>
        </p:txBody>
      </p:sp>
    </p:spTree>
    <p:extLst>
      <p:ext uri="{BB962C8B-B14F-4D97-AF65-F5344CB8AC3E}">
        <p14:creationId xmlns:p14="http://schemas.microsoft.com/office/powerpoint/2010/main" val="1480401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Elbow Connector 37"/>
          <p:cNvCxnSpPr/>
          <p:nvPr>
            <p:custDataLst>
              <p:tags r:id="rId1"/>
            </p:custDataLst>
          </p:nvPr>
        </p:nvCxnSpPr>
        <p:spPr>
          <a:xfrm rot="16200000" flipH="1">
            <a:off x="8554840" y="3766741"/>
            <a:ext cx="740736" cy="1443326"/>
          </a:xfrm>
          <a:prstGeom prst="bentConnector3">
            <a:avLst>
              <a:gd name="adj1" fmla="val 76684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3615267" y="4102794"/>
            <a:ext cx="2851483" cy="740736"/>
            <a:chOff x="3449818" y="2806626"/>
            <a:chExt cx="5981962" cy="740736"/>
          </a:xfrm>
        </p:grpSpPr>
        <p:cxnSp>
          <p:nvCxnSpPr>
            <p:cNvPr id="34" name="Elbow Connector 33"/>
            <p:cNvCxnSpPr/>
            <p:nvPr>
              <p:custDataLst>
                <p:tags r:id="rId4"/>
              </p:custDataLst>
            </p:nvPr>
          </p:nvCxnSpPr>
          <p:spPr>
            <a:xfrm rot="5400000">
              <a:off x="4556496" y="1699948"/>
              <a:ext cx="740736" cy="2954092"/>
            </a:xfrm>
            <a:prstGeom prst="bentConnector3">
              <a:avLst>
                <a:gd name="adj1" fmla="val 76684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/>
            <p:nvPr>
              <p:custDataLst>
                <p:tags r:id="rId5"/>
              </p:custDataLst>
            </p:nvPr>
          </p:nvCxnSpPr>
          <p:spPr>
            <a:xfrm rot="16200000" flipH="1">
              <a:off x="7547477" y="1663059"/>
              <a:ext cx="740736" cy="3027870"/>
            </a:xfrm>
            <a:prstGeom prst="bentConnector3">
              <a:avLst>
                <a:gd name="adj1" fmla="val 76684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781803" y="2552250"/>
            <a:ext cx="3411976" cy="740736"/>
            <a:chOff x="3449818" y="2806626"/>
            <a:chExt cx="5981962" cy="740736"/>
          </a:xfrm>
        </p:grpSpPr>
        <p:cxnSp>
          <p:nvCxnSpPr>
            <p:cNvPr id="27" name="Elbow Connector 26"/>
            <p:cNvCxnSpPr/>
            <p:nvPr>
              <p:custDataLst>
                <p:tags r:id="rId2"/>
              </p:custDataLst>
            </p:nvPr>
          </p:nvCxnSpPr>
          <p:spPr>
            <a:xfrm rot="5400000">
              <a:off x="4556496" y="1699948"/>
              <a:ext cx="740736" cy="2954092"/>
            </a:xfrm>
            <a:prstGeom prst="bentConnector3">
              <a:avLst>
                <a:gd name="adj1" fmla="val 76684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>
              <p:custDataLst>
                <p:tags r:id="rId3"/>
              </p:custDataLst>
            </p:nvPr>
          </p:nvCxnSpPr>
          <p:spPr>
            <a:xfrm rot="16200000" flipH="1">
              <a:off x="7547477" y="1663059"/>
              <a:ext cx="740736" cy="3027870"/>
            </a:xfrm>
            <a:prstGeom prst="bentConnector3">
              <a:avLst>
                <a:gd name="adj1" fmla="val 76684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EMJM FUNDING RULES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868" y="345672"/>
            <a:ext cx="1056732" cy="1056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3" y="1145833"/>
            <a:ext cx="919954" cy="91995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562600" y="1727201"/>
            <a:ext cx="1893390" cy="1233808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2131854" y="2144050"/>
            <a:ext cx="30748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b="1" dirty="0">
                <a:solidFill>
                  <a:srgbClr val="C00000"/>
                </a:solidFill>
              </a:rPr>
              <a:t>1 </a:t>
            </a:r>
            <a:r>
              <a:rPr lang="fr-BE" sz="2000" b="1" dirty="0" err="1">
                <a:solidFill>
                  <a:srgbClr val="C00000"/>
                </a:solidFill>
              </a:rPr>
              <a:t>simplified</a:t>
            </a:r>
            <a:r>
              <a:rPr lang="fr-BE" sz="2000" b="1" dirty="0">
                <a:solidFill>
                  <a:srgbClr val="C00000"/>
                </a:solidFill>
              </a:rPr>
              <a:t> EU GRANT</a:t>
            </a:r>
          </a:p>
        </p:txBody>
      </p:sp>
      <p:sp>
        <p:nvSpPr>
          <p:cNvPr id="9" name="Rectangle 8"/>
          <p:cNvSpPr/>
          <p:nvPr/>
        </p:nvSpPr>
        <p:spPr>
          <a:xfrm>
            <a:off x="6008997" y="2144050"/>
            <a:ext cx="10005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200" b="1" dirty="0">
                <a:solidFill>
                  <a:schemeClr val="bg1"/>
                </a:solidFill>
              </a:rPr>
              <a:t>EMJM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76134" y="3223475"/>
            <a:ext cx="1893390" cy="1233808"/>
          </a:xfrm>
          <a:prstGeom prst="roundRect">
            <a:avLst/>
          </a:prstGeom>
          <a:solidFill>
            <a:srgbClr val="0088C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ounded Rectangle 10"/>
          <p:cNvSpPr/>
          <p:nvPr/>
        </p:nvSpPr>
        <p:spPr>
          <a:xfrm>
            <a:off x="7155905" y="3223475"/>
            <a:ext cx="1893390" cy="1233808"/>
          </a:xfrm>
          <a:prstGeom prst="roundRect">
            <a:avLst/>
          </a:prstGeom>
          <a:solidFill>
            <a:srgbClr val="0088C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ounded Rectangle 11"/>
          <p:cNvSpPr/>
          <p:nvPr/>
        </p:nvSpPr>
        <p:spPr>
          <a:xfrm>
            <a:off x="2733162" y="4799566"/>
            <a:ext cx="1893390" cy="1233808"/>
          </a:xfrm>
          <a:prstGeom prst="roundRect">
            <a:avLst/>
          </a:prstGeom>
          <a:solidFill>
            <a:srgbClr val="0088C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ounded Rectangle 12"/>
          <p:cNvSpPr/>
          <p:nvPr/>
        </p:nvSpPr>
        <p:spPr>
          <a:xfrm>
            <a:off x="5562600" y="4799566"/>
            <a:ext cx="1893390" cy="1233808"/>
          </a:xfrm>
          <a:prstGeom prst="roundRect">
            <a:avLst/>
          </a:prstGeom>
          <a:solidFill>
            <a:srgbClr val="0088C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ounded Rectangle 13"/>
          <p:cNvSpPr/>
          <p:nvPr/>
        </p:nvSpPr>
        <p:spPr>
          <a:xfrm>
            <a:off x="8392038" y="4799566"/>
            <a:ext cx="1893390" cy="1233808"/>
          </a:xfrm>
          <a:prstGeom prst="roundRect">
            <a:avLst/>
          </a:prstGeom>
          <a:solidFill>
            <a:srgbClr val="0088C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7545">
            <a:off x="8604450" y="2929278"/>
            <a:ext cx="675842" cy="533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18" y="2954490"/>
            <a:ext cx="460078" cy="46007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317108" y="3624935"/>
            <a:ext cx="8114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200" b="1" dirty="0" err="1">
                <a:solidFill>
                  <a:schemeClr val="bg1"/>
                </a:solidFill>
              </a:rPr>
              <a:t>HEIs</a:t>
            </a:r>
            <a:endParaRPr lang="fr-BE" sz="22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05133" y="3624935"/>
            <a:ext cx="13949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200" b="1" dirty="0" err="1">
                <a:solidFill>
                  <a:schemeClr val="bg1"/>
                </a:solidFill>
              </a:rPr>
              <a:t>Students</a:t>
            </a:r>
            <a:endParaRPr lang="fr-BE" sz="22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85221" y="5056099"/>
            <a:ext cx="17892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sz="2200" b="1" dirty="0">
                <a:solidFill>
                  <a:schemeClr val="bg1"/>
                </a:solidFill>
              </a:rPr>
              <a:t>Institutional</a:t>
            </a:r>
          </a:p>
          <a:p>
            <a:pPr algn="ctr"/>
            <a:r>
              <a:rPr lang="fr-BE" sz="2200" b="1" dirty="0" err="1">
                <a:solidFill>
                  <a:schemeClr val="bg1"/>
                </a:solidFill>
              </a:rPr>
              <a:t>cost</a:t>
            </a:r>
            <a:endParaRPr lang="fr-BE" sz="22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17254" y="5056099"/>
            <a:ext cx="15840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sz="2200" b="1" dirty="0" err="1">
                <a:solidFill>
                  <a:schemeClr val="bg1"/>
                </a:solidFill>
              </a:rPr>
              <a:t>Individual</a:t>
            </a:r>
            <a:r>
              <a:rPr lang="fr-BE" sz="22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BE" sz="2200" b="1" dirty="0" err="1">
                <a:solidFill>
                  <a:schemeClr val="bg1"/>
                </a:solidFill>
              </a:rPr>
              <a:t>needs</a:t>
            </a:r>
            <a:endParaRPr lang="fr-BE" sz="22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59140" y="5201026"/>
            <a:ext cx="19591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sz="2200" b="1" dirty="0" err="1">
                <a:solidFill>
                  <a:schemeClr val="bg1"/>
                </a:solidFill>
              </a:rPr>
              <a:t>Scholarships</a:t>
            </a:r>
            <a:endParaRPr lang="fr-BE" sz="22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00753" y="3706957"/>
            <a:ext cx="1991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b="1" dirty="0">
                <a:solidFill>
                  <a:srgbClr val="C00000"/>
                </a:solidFill>
              </a:rPr>
              <a:t>2 main </a:t>
            </a:r>
            <a:r>
              <a:rPr lang="fr-BE" sz="2000" b="1" dirty="0" err="1">
                <a:solidFill>
                  <a:srgbClr val="C00000"/>
                </a:solidFill>
              </a:rPr>
              <a:t>targets</a:t>
            </a:r>
            <a:endParaRPr lang="fr-BE" sz="2000" b="1" dirty="0">
              <a:solidFill>
                <a:srgbClr val="C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0432" y="4908637"/>
            <a:ext cx="19239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sz="2000" b="1" dirty="0">
                <a:solidFill>
                  <a:srgbClr val="C00000"/>
                </a:solidFill>
              </a:rPr>
              <a:t>3 components</a:t>
            </a:r>
          </a:p>
          <a:p>
            <a:pPr algn="ctr"/>
            <a:r>
              <a:rPr lang="fr-BE" sz="2000" b="1" dirty="0">
                <a:solidFill>
                  <a:srgbClr val="C00000"/>
                </a:solidFill>
              </a:rPr>
              <a:t>=</a:t>
            </a:r>
          </a:p>
          <a:p>
            <a:pPr algn="ctr"/>
            <a:r>
              <a:rPr lang="fr-BE" sz="2000" b="1" dirty="0">
                <a:solidFill>
                  <a:srgbClr val="C00000"/>
                </a:solidFill>
              </a:rPr>
              <a:t>3 unit </a:t>
            </a:r>
            <a:r>
              <a:rPr lang="fr-BE" sz="2000" b="1" dirty="0" err="1">
                <a:solidFill>
                  <a:srgbClr val="C00000"/>
                </a:solidFill>
              </a:rPr>
              <a:t>cost</a:t>
            </a:r>
            <a:endParaRPr lang="fr-BE" sz="2000" b="1" dirty="0">
              <a:solidFill>
                <a:srgbClr val="C00000"/>
              </a:solidFill>
            </a:endParaRPr>
          </a:p>
        </p:txBody>
      </p:sp>
      <p:sp>
        <p:nvSpPr>
          <p:cNvPr id="40" name="Bent Arrow 39"/>
          <p:cNvSpPr/>
          <p:nvPr/>
        </p:nvSpPr>
        <p:spPr>
          <a:xfrm>
            <a:off x="5789638" y="4055822"/>
            <a:ext cx="1345792" cy="564417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  <a:solidFill>
            <a:srgbClr val="0088C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31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3534" y="1667934"/>
            <a:ext cx="10732788" cy="426720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8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70722" y="1969477"/>
            <a:ext cx="10328668" cy="4456403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0088CE"/>
              </a:buClr>
              <a:buFont typeface="Wingdings" panose="05000000000000000000" pitchFamily="2" charset="2"/>
              <a:buChar char="Ø"/>
            </a:pPr>
            <a:r>
              <a:rPr lang="en-US" sz="2200" b="1" dirty="0"/>
              <a:t>Implementation costs </a:t>
            </a:r>
            <a:r>
              <a:rPr lang="en-US" sz="2200" dirty="0"/>
              <a:t>of the study </a:t>
            </a:r>
            <a:r>
              <a:rPr lang="en-US" sz="2200" dirty="0" err="1"/>
              <a:t>programme</a:t>
            </a:r>
            <a:endParaRPr lang="en-US" sz="2200" dirty="0"/>
          </a:p>
          <a:p>
            <a:pPr>
              <a:spcAft>
                <a:spcPts val="1200"/>
              </a:spcAft>
              <a:buClr>
                <a:srgbClr val="0088CE"/>
              </a:buClr>
              <a:buFont typeface="Wingdings" panose="05000000000000000000" pitchFamily="2" charset="2"/>
              <a:buChar char="Ø"/>
            </a:pPr>
            <a:r>
              <a:rPr lang="en-US" sz="2200" b="1" dirty="0"/>
              <a:t>unit cost </a:t>
            </a:r>
            <a:r>
              <a:rPr lang="en-US" sz="2200" dirty="0"/>
              <a:t>per enrolled student of 750€ /month </a:t>
            </a:r>
            <a:br>
              <a:rPr lang="en-US" sz="2200" dirty="0"/>
            </a:br>
            <a:r>
              <a:rPr lang="en-US" sz="2200" dirty="0"/>
              <a:t>How to calculate:  € 750 x n° of months  x  n° of enrolled students (cap of 100 enrolled students – but consortia are welcome to commit for higher numbers)</a:t>
            </a:r>
            <a:br>
              <a:rPr lang="en-US" sz="2200" dirty="0"/>
            </a:br>
            <a:r>
              <a:rPr lang="en-US" sz="2200" b="1" dirty="0">
                <a:solidFill>
                  <a:srgbClr val="C00000"/>
                </a:solidFill>
              </a:rPr>
              <a:t>=&gt; max. amount per project: 1.800.000 €</a:t>
            </a:r>
          </a:p>
          <a:p>
            <a:pPr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  <a:t>Same unit cost for scholarship holders and non-scholarship holders</a:t>
            </a:r>
          </a:p>
          <a:p>
            <a:pPr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  <a:t>Same unit cost for students from EU Member States, third countries associated to the </a:t>
            </a:r>
            <a:r>
              <a:rPr lang="en-US" sz="2200" b="1" dirty="0" err="1">
                <a:solidFill>
                  <a:schemeClr val="accent3">
                    <a:lumMod val="75000"/>
                  </a:schemeClr>
                </a:solidFill>
              </a:rPr>
              <a:t>Programme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  <a:t> and third countries not associated to the </a:t>
            </a:r>
            <a:r>
              <a:rPr lang="en-US" sz="2200" b="1" dirty="0" err="1">
                <a:solidFill>
                  <a:schemeClr val="accent3">
                    <a:lumMod val="75000"/>
                  </a:schemeClr>
                </a:solidFill>
              </a:rPr>
              <a:t>Programme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Institutional</a:t>
            </a:r>
            <a:r>
              <a:rPr lang="fr-BE" dirty="0"/>
              <a:t> </a:t>
            </a:r>
            <a:r>
              <a:rPr lang="fr-BE" dirty="0" err="1"/>
              <a:t>costs</a:t>
            </a:r>
            <a:endParaRPr lang="fr-B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726" y="2430751"/>
            <a:ext cx="396332" cy="39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64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3534" y="1532467"/>
            <a:ext cx="10732788" cy="4470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8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99038" y="1632439"/>
            <a:ext cx="10208011" cy="4529673"/>
          </a:xfrm>
        </p:spPr>
        <p:txBody>
          <a:bodyPr/>
          <a:lstStyle/>
          <a:p>
            <a:pPr marL="0" indent="0">
              <a:spcAft>
                <a:spcPts val="600"/>
              </a:spcAft>
              <a:buClr>
                <a:srgbClr val="0088CE"/>
              </a:buClr>
              <a:buNone/>
            </a:pPr>
            <a:r>
              <a:rPr lang="en-US" sz="2000" b="1" dirty="0"/>
              <a:t>At student level</a:t>
            </a:r>
            <a:r>
              <a:rPr lang="en-US" sz="2000" dirty="0"/>
              <a:t>:</a:t>
            </a:r>
          </a:p>
          <a:p>
            <a:pPr>
              <a:spcAft>
                <a:spcPts val="600"/>
              </a:spcAft>
              <a:buClr>
                <a:srgbClr val="0088CE"/>
              </a:buClr>
              <a:buFont typeface="Wingdings" panose="05000000000000000000" pitchFamily="2" charset="2"/>
              <a:buChar char="Ø"/>
            </a:pPr>
            <a:r>
              <a:rPr lang="en-US" sz="2000" b="1" dirty="0"/>
              <a:t>Full Scholarship </a:t>
            </a:r>
            <a:r>
              <a:rPr lang="en-US" sz="2000" dirty="0"/>
              <a:t>to cover subsistence, installation and travel + fee waiver  </a:t>
            </a:r>
          </a:p>
          <a:p>
            <a:pPr>
              <a:spcAft>
                <a:spcPts val="600"/>
              </a:spcAft>
              <a:buClr>
                <a:srgbClr val="0088CE"/>
              </a:buClr>
              <a:buFont typeface="Wingdings" panose="05000000000000000000" pitchFamily="2" charset="2"/>
              <a:buChar char="Ø"/>
            </a:pPr>
            <a:r>
              <a:rPr lang="en-US" sz="2000" b="1" dirty="0"/>
              <a:t>A single unit cost per scholarship holder</a:t>
            </a:r>
            <a:br>
              <a:rPr lang="en-US" sz="2000" dirty="0"/>
            </a:br>
            <a:r>
              <a:rPr lang="en-US" sz="2000" dirty="0"/>
              <a:t>How to calculate: € 1400 x number of months </a:t>
            </a:r>
            <a:br>
              <a:rPr lang="en-US" sz="2000" dirty="0"/>
            </a:br>
            <a:r>
              <a:rPr lang="en-US" sz="2000" dirty="0"/>
              <a:t>(min. 1 academic year - max. 24 months) </a:t>
            </a:r>
            <a:br>
              <a:rPr lang="en-US" sz="2000" dirty="0"/>
            </a:br>
            <a:r>
              <a:rPr lang="en-US" sz="2000" b="1" dirty="0">
                <a:solidFill>
                  <a:srgbClr val="C00000"/>
                </a:solidFill>
              </a:rPr>
              <a:t>=&gt; max. amount per student: 33  600 Euros</a:t>
            </a:r>
          </a:p>
          <a:p>
            <a:pPr marL="0" indent="0">
              <a:spcAft>
                <a:spcPts val="600"/>
              </a:spcAft>
              <a:buClr>
                <a:srgbClr val="0088CE"/>
              </a:buClr>
              <a:buNone/>
            </a:pPr>
            <a:r>
              <a:rPr lang="en-US" sz="2000" b="1" dirty="0"/>
              <a:t>At project level</a:t>
            </a:r>
            <a:r>
              <a:rPr lang="en-US" sz="2000" dirty="0"/>
              <a:t>:</a:t>
            </a:r>
          </a:p>
          <a:p>
            <a:pPr marL="0" indent="0">
              <a:spcAft>
                <a:spcPts val="600"/>
              </a:spcAft>
              <a:buClr>
                <a:srgbClr val="0088CE"/>
              </a:buClr>
              <a:buNone/>
            </a:pPr>
            <a:r>
              <a:rPr lang="en-US" sz="2000" dirty="0"/>
              <a:t>   How to calculate: € 1400 x number of months x number of students </a:t>
            </a:r>
            <a:br>
              <a:rPr lang="en-US" sz="2000" dirty="0"/>
            </a:br>
            <a:r>
              <a:rPr lang="en-US" sz="2000" dirty="0"/>
              <a:t>   (cap of 60 students per EMJM project)</a:t>
            </a:r>
            <a:br>
              <a:rPr lang="en-US" sz="2000" dirty="0"/>
            </a:br>
            <a:r>
              <a:rPr lang="en-US" sz="2000" dirty="0"/>
              <a:t>   </a:t>
            </a:r>
            <a:r>
              <a:rPr lang="en-US" sz="2000" b="1" dirty="0">
                <a:solidFill>
                  <a:srgbClr val="C00000"/>
                </a:solidFill>
              </a:rPr>
              <a:t>=&gt; max. amount per project: 2,016,000 Euros per grant</a:t>
            </a:r>
          </a:p>
          <a:p>
            <a:pPr marL="0" indent="0">
              <a:spcAft>
                <a:spcPts val="600"/>
              </a:spcAft>
              <a:buClr>
                <a:srgbClr val="0088CE"/>
              </a:buClr>
              <a:buNone/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=&gt; Same unit cost for students from EU Member States, third countries associated to the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Programme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and third countries not associated to the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Programme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Student</a:t>
            </a:r>
            <a:r>
              <a:rPr lang="fr-BE" dirty="0"/>
              <a:t> </a:t>
            </a:r>
            <a:r>
              <a:rPr lang="fr-BE" dirty="0" err="1"/>
              <a:t>scholarship</a:t>
            </a:r>
            <a:endParaRPr lang="fr-B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00" y="2817937"/>
            <a:ext cx="465667" cy="46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83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Individual</a:t>
            </a:r>
            <a:r>
              <a:rPr lang="fr-BE" dirty="0"/>
              <a:t> </a:t>
            </a:r>
            <a:r>
              <a:rPr lang="fr-BE" dirty="0" err="1"/>
              <a:t>needs</a:t>
            </a:r>
            <a:endParaRPr lang="fr-B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341" y="535801"/>
            <a:ext cx="777333" cy="77733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53534" y="1532467"/>
            <a:ext cx="10732788" cy="4470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8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Content Placeholder 7"/>
          <p:cNvSpPr>
            <a:spLocks noGrp="1"/>
          </p:cNvSpPr>
          <p:nvPr>
            <p:ph idx="1"/>
          </p:nvPr>
        </p:nvSpPr>
        <p:spPr>
          <a:xfrm>
            <a:off x="1253066" y="1871133"/>
            <a:ext cx="10157055" cy="4334940"/>
          </a:xfrm>
        </p:spPr>
        <p:txBody>
          <a:bodyPr/>
          <a:lstStyle/>
          <a:p>
            <a:pPr marL="0" indent="0">
              <a:spcAft>
                <a:spcPts val="600"/>
              </a:spcAft>
              <a:buClr>
                <a:srgbClr val="0088CE"/>
              </a:buClr>
              <a:buNone/>
            </a:pPr>
            <a:r>
              <a:rPr lang="en-US" sz="2200" b="1" dirty="0"/>
              <a:t>At student level</a:t>
            </a:r>
            <a:r>
              <a:rPr lang="en-US" sz="2200" dirty="0"/>
              <a:t>:</a:t>
            </a:r>
          </a:p>
          <a:p>
            <a:pPr>
              <a:spcAft>
                <a:spcPts val="600"/>
              </a:spcAft>
              <a:buClr>
                <a:srgbClr val="0088CE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Contribution </a:t>
            </a:r>
            <a:r>
              <a:rPr lang="en-US" sz="2200" b="1" dirty="0"/>
              <a:t>based on individual needs </a:t>
            </a:r>
            <a:r>
              <a:rPr lang="en-US" sz="2200" dirty="0"/>
              <a:t>of students: </a:t>
            </a:r>
            <a:br>
              <a:rPr lang="en-US" sz="2200" dirty="0"/>
            </a:br>
            <a:r>
              <a:rPr lang="en-US" sz="2200" b="1" dirty="0"/>
              <a:t>10 different unit costs varying between € 3.000 – € 60.000</a:t>
            </a:r>
            <a:br>
              <a:rPr lang="en-US" sz="2200" dirty="0"/>
            </a:br>
            <a:r>
              <a:rPr lang="en-US" sz="2200" b="1" dirty="0">
                <a:solidFill>
                  <a:srgbClr val="C00000"/>
                </a:solidFill>
              </a:rPr>
              <a:t>=&gt; if below € 3000: to be covered by institutional costs</a:t>
            </a:r>
          </a:p>
          <a:p>
            <a:pPr marL="0" indent="0">
              <a:spcAft>
                <a:spcPts val="600"/>
              </a:spcAft>
              <a:buClr>
                <a:srgbClr val="0088CE"/>
              </a:buClr>
              <a:buNone/>
            </a:pPr>
            <a:r>
              <a:rPr lang="en-US" sz="2200" b="1" dirty="0"/>
              <a:t>At project level</a:t>
            </a:r>
            <a:r>
              <a:rPr lang="en-US" sz="2200" dirty="0"/>
              <a:t>:</a:t>
            </a:r>
          </a:p>
          <a:p>
            <a:pPr marL="457200" lvl="1" indent="0">
              <a:spcAft>
                <a:spcPts val="600"/>
              </a:spcAft>
              <a:buClr>
                <a:srgbClr val="0088CE"/>
              </a:buClr>
              <a:buNone/>
            </a:pPr>
            <a:r>
              <a:rPr lang="en-US" sz="2200" dirty="0"/>
              <a:t>Awarded at </a:t>
            </a:r>
            <a:r>
              <a:rPr lang="en-US" sz="2200" b="1" dirty="0"/>
              <a:t>contracting stage</a:t>
            </a:r>
            <a:r>
              <a:rPr lang="en-US" sz="2200" dirty="0"/>
              <a:t>: </a:t>
            </a:r>
            <a:br>
              <a:rPr lang="en-US" sz="2200" dirty="0"/>
            </a:br>
            <a:r>
              <a:rPr lang="en-US" sz="2200" b="1" dirty="0"/>
              <a:t>0, 1 or 2 units costs of € 60 000</a:t>
            </a:r>
            <a:br>
              <a:rPr lang="en-US" sz="2200" dirty="0"/>
            </a:br>
            <a:r>
              <a:rPr lang="en-US" sz="2200" b="1" dirty="0">
                <a:solidFill>
                  <a:srgbClr val="C00000"/>
                </a:solidFill>
              </a:rPr>
              <a:t>=&gt; max. amount per project: € 120 000</a:t>
            </a:r>
          </a:p>
          <a:p>
            <a:pPr marL="457200" lvl="1" indent="0">
              <a:spcAft>
                <a:spcPts val="600"/>
              </a:spcAft>
              <a:buClr>
                <a:srgbClr val="0088CE"/>
              </a:buClr>
              <a:buNone/>
            </a:pP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  <a:t>=&gt; For all enrolled students (scholarship holders and non-scholarship </a:t>
            </a:r>
            <a:b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  <a:t>     holders)</a:t>
            </a:r>
          </a:p>
        </p:txBody>
      </p:sp>
    </p:spTree>
    <p:extLst>
      <p:ext uri="{BB962C8B-B14F-4D97-AF65-F5344CB8AC3E}">
        <p14:creationId xmlns:p14="http://schemas.microsoft.com/office/powerpoint/2010/main" val="1064569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3534" y="1667934"/>
            <a:ext cx="10732788" cy="426720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8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46922" y="2048933"/>
            <a:ext cx="10363200" cy="4157139"/>
          </a:xfrm>
        </p:spPr>
        <p:txBody>
          <a:bodyPr/>
          <a:lstStyle/>
          <a:p>
            <a:pPr>
              <a:spcBef>
                <a:spcPts val="600"/>
              </a:spcBef>
              <a:buClr>
                <a:srgbClr val="0088CE"/>
              </a:buClr>
              <a:buFont typeface="Wingdings" panose="05000000000000000000" pitchFamily="2" charset="2"/>
              <a:buChar char="Ø"/>
            </a:pPr>
            <a:r>
              <a:rPr lang="en-US" dirty="0"/>
              <a:t>Response to the EU External priorities </a:t>
            </a:r>
            <a:br>
              <a:rPr lang="en-US" dirty="0"/>
            </a:br>
            <a:r>
              <a:rPr lang="en-US" dirty="0"/>
              <a:t>-&gt; EU financial Instruments IPA III and NDICI for students </a:t>
            </a:r>
            <a:r>
              <a:rPr lang="en-US" b="1" dirty="0"/>
              <a:t>from third countries not associated to the </a:t>
            </a:r>
            <a:r>
              <a:rPr lang="en-US" b="1" dirty="0" err="1"/>
              <a:t>Programme</a:t>
            </a:r>
            <a:endParaRPr lang="en-US" b="1" dirty="0"/>
          </a:p>
          <a:p>
            <a:pPr>
              <a:spcBef>
                <a:spcPts val="600"/>
              </a:spcBef>
              <a:buClr>
                <a:srgbClr val="0088CE"/>
              </a:buClr>
              <a:buFont typeface="Wingdings" panose="05000000000000000000" pitchFamily="2" charset="2"/>
              <a:buChar char="Ø"/>
            </a:pPr>
            <a:r>
              <a:rPr lang="en-US" dirty="0"/>
              <a:t>Contribution for </a:t>
            </a:r>
            <a:r>
              <a:rPr lang="en-US" b="1" dirty="0"/>
              <a:t>additional scholarships </a:t>
            </a:r>
            <a:r>
              <a:rPr lang="en-US" dirty="0"/>
              <a:t>(including the corresponding institutional costs) for </a:t>
            </a:r>
            <a:r>
              <a:rPr lang="en-US" b="1" dirty="0"/>
              <a:t>the entire duration of the EMJM </a:t>
            </a:r>
            <a:r>
              <a:rPr lang="en-US" b="1" dirty="0" err="1"/>
              <a:t>programme</a:t>
            </a:r>
            <a:r>
              <a:rPr lang="en-US" b="1" dirty="0"/>
              <a:t>: 4 under IPA III </a:t>
            </a:r>
            <a:r>
              <a:rPr lang="en-US" dirty="0"/>
              <a:t>and</a:t>
            </a:r>
            <a:r>
              <a:rPr lang="en-US" b="1" dirty="0"/>
              <a:t> 31 under NDICI</a:t>
            </a:r>
          </a:p>
          <a:p>
            <a:pPr marL="0" indent="0">
              <a:spcBef>
                <a:spcPts val="600"/>
              </a:spcBef>
              <a:buClr>
                <a:srgbClr val="0088CE"/>
              </a:buClr>
              <a:buNone/>
            </a:pPr>
            <a:r>
              <a:rPr lang="en-US" b="1" dirty="0">
                <a:solidFill>
                  <a:srgbClr val="C00000"/>
                </a:solidFill>
              </a:rPr>
              <a:t>=&gt; max. amount provided: 1,806,000 Euros per grant</a:t>
            </a:r>
          </a:p>
          <a:p>
            <a:pPr marL="0" indent="0">
              <a:spcBef>
                <a:spcPts val="600"/>
              </a:spcBef>
              <a:buClr>
                <a:srgbClr val="0088CE"/>
              </a:buClr>
              <a:buNone/>
            </a:pPr>
            <a:endParaRPr lang="en-US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funds </a:t>
            </a:r>
            <a:r>
              <a:rPr lang="en-US" sz="3200" dirty="0"/>
              <a:t>(for students from 9 target regions)</a:t>
            </a:r>
          </a:p>
        </p:txBody>
      </p:sp>
    </p:spTree>
    <p:extLst>
      <p:ext uri="{BB962C8B-B14F-4D97-AF65-F5344CB8AC3E}">
        <p14:creationId xmlns:p14="http://schemas.microsoft.com/office/powerpoint/2010/main" val="1201157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55133" y="1834051"/>
            <a:ext cx="11133667" cy="4778415"/>
          </a:xfrm>
          <a:prstGeom prst="roundRect">
            <a:avLst/>
          </a:prstGeom>
          <a:solidFill>
            <a:srgbClr val="0088C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61538" y="2065787"/>
            <a:ext cx="10515594" cy="4165685"/>
          </a:xfrm>
        </p:spPr>
        <p:txBody>
          <a:bodyPr/>
          <a:lstStyle/>
          <a:p>
            <a:pPr marL="0" indent="0">
              <a:spcAft>
                <a:spcPts val="600"/>
              </a:spcAft>
              <a:buClr>
                <a:schemeClr val="accent5"/>
              </a:buClr>
              <a:buNone/>
            </a:pPr>
            <a:r>
              <a:rPr lang="en-US" sz="2000" b="1" dirty="0">
                <a:solidFill>
                  <a:schemeClr val="accent5"/>
                </a:solidFill>
              </a:rPr>
              <a:t>Simplification of funding mechanism: 	</a:t>
            </a:r>
          </a:p>
          <a:p>
            <a:pPr lvl="1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</a:rPr>
              <a:t>Only 3 types of unit costs </a:t>
            </a:r>
          </a:p>
          <a:p>
            <a:pPr lvl="1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</a:rPr>
              <a:t>Previous costs for travel and/ or installation now fully integrated in the scholarship unit cost</a:t>
            </a:r>
          </a:p>
          <a:p>
            <a:pPr lvl="1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</a:rPr>
              <a:t>Previous participation cost now fully integrated in the institutional unit cost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(only for scholarship holders)</a:t>
            </a:r>
          </a:p>
          <a:p>
            <a:pPr marL="0" indent="0">
              <a:spcAft>
                <a:spcPts val="600"/>
              </a:spcAft>
              <a:buClr>
                <a:schemeClr val="accent5"/>
              </a:buClr>
              <a:buNone/>
            </a:pPr>
            <a:r>
              <a:rPr lang="en-US" sz="2000" b="1" dirty="0">
                <a:solidFill>
                  <a:schemeClr val="accent5"/>
                </a:solidFill>
              </a:rPr>
              <a:t>=&gt; Simplified management mechanism and more flexibility for HEIs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Clr>
                <a:schemeClr val="accent5"/>
              </a:buClr>
            </a:pPr>
            <a:r>
              <a:rPr lang="en-US" sz="2000" b="1" dirty="0">
                <a:solidFill>
                  <a:schemeClr val="accent5"/>
                </a:solidFill>
              </a:rPr>
              <a:t>Scholarships</a:t>
            </a:r>
            <a:r>
              <a:rPr lang="en-US" sz="2000" dirty="0">
                <a:solidFill>
                  <a:schemeClr val="bg1"/>
                </a:solidFill>
              </a:rPr>
              <a:t> are </a:t>
            </a:r>
            <a:r>
              <a:rPr lang="en-US" sz="2000" b="1" dirty="0">
                <a:solidFill>
                  <a:schemeClr val="accent5"/>
                </a:solidFill>
              </a:rPr>
              <a:t>also paid for study periods</a:t>
            </a:r>
            <a:r>
              <a:rPr lang="en-US" sz="2000" dirty="0">
                <a:solidFill>
                  <a:schemeClr val="bg1"/>
                </a:solidFill>
              </a:rPr>
              <a:t> in the </a:t>
            </a:r>
            <a:r>
              <a:rPr lang="en-US" sz="2000" b="1" dirty="0">
                <a:solidFill>
                  <a:schemeClr val="accent5"/>
                </a:solidFill>
              </a:rPr>
              <a:t>country of residence </a:t>
            </a:r>
            <a:r>
              <a:rPr lang="en-US" sz="2000" dirty="0">
                <a:solidFill>
                  <a:schemeClr val="bg1"/>
                </a:solidFill>
              </a:rPr>
              <a:t>of students</a:t>
            </a:r>
          </a:p>
          <a:p>
            <a:pPr>
              <a:spcAft>
                <a:spcPts val="600"/>
              </a:spcAft>
              <a:buClr>
                <a:schemeClr val="accent5"/>
              </a:buClr>
            </a:pPr>
            <a:r>
              <a:rPr lang="en-US" sz="2000" b="1" dirty="0">
                <a:solidFill>
                  <a:schemeClr val="accent5"/>
                </a:solidFill>
              </a:rPr>
              <a:t>Increased budget </a:t>
            </a:r>
            <a:r>
              <a:rPr lang="en-US" sz="2000" dirty="0">
                <a:solidFill>
                  <a:schemeClr val="bg1"/>
                </a:solidFill>
              </a:rPr>
              <a:t>for HEIs and for students (especially </a:t>
            </a:r>
            <a:r>
              <a:rPr lang="en-US" sz="2000" dirty="0" err="1">
                <a:solidFill>
                  <a:schemeClr val="bg1"/>
                </a:solidFill>
              </a:rPr>
              <a:t>programme</a:t>
            </a:r>
            <a:r>
              <a:rPr lang="en-US" sz="2000" dirty="0">
                <a:solidFill>
                  <a:schemeClr val="bg1"/>
                </a:solidFill>
              </a:rPr>
              <a:t> country students)  </a:t>
            </a:r>
          </a:p>
          <a:p>
            <a:pPr>
              <a:spcAft>
                <a:spcPts val="600"/>
              </a:spcAft>
              <a:buClr>
                <a:schemeClr val="accent5"/>
              </a:buClr>
            </a:pPr>
            <a:r>
              <a:rPr lang="en-US" sz="2000" dirty="0">
                <a:solidFill>
                  <a:schemeClr val="bg1"/>
                </a:solidFill>
              </a:rPr>
              <a:t>Incentive to </a:t>
            </a:r>
            <a:r>
              <a:rPr lang="en-US" sz="2000" dirty="0" err="1">
                <a:solidFill>
                  <a:schemeClr val="bg1"/>
                </a:solidFill>
              </a:rPr>
              <a:t>enrol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accent5"/>
                </a:solidFill>
              </a:rPr>
              <a:t>more students (sustainability)</a:t>
            </a:r>
          </a:p>
          <a:p>
            <a:pPr>
              <a:spcAft>
                <a:spcPts val="600"/>
              </a:spcAft>
              <a:buClr>
                <a:schemeClr val="accent5"/>
              </a:buClr>
            </a:pPr>
            <a:r>
              <a:rPr lang="en-US" sz="2000" b="1" dirty="0">
                <a:solidFill>
                  <a:schemeClr val="accent5"/>
                </a:solidFill>
              </a:rPr>
              <a:t>Same scholarship </a:t>
            </a:r>
            <a:r>
              <a:rPr lang="en-US" sz="2000" dirty="0">
                <a:solidFill>
                  <a:schemeClr val="bg1"/>
                </a:solidFill>
              </a:rPr>
              <a:t>for students from EU Member States, third countries associated to the </a:t>
            </a:r>
            <a:r>
              <a:rPr lang="en-US" sz="2000" dirty="0" err="1">
                <a:solidFill>
                  <a:schemeClr val="bg1"/>
                </a:solidFill>
              </a:rPr>
              <a:t>Programme</a:t>
            </a:r>
            <a:r>
              <a:rPr lang="en-US" sz="2000" dirty="0">
                <a:solidFill>
                  <a:schemeClr val="bg1"/>
                </a:solidFill>
              </a:rPr>
              <a:t> and third countries not associated to the </a:t>
            </a:r>
            <a:r>
              <a:rPr lang="en-US" sz="2000" dirty="0" err="1">
                <a:solidFill>
                  <a:schemeClr val="bg1"/>
                </a:solidFill>
              </a:rPr>
              <a:t>Programme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Clr>
                <a:schemeClr val="accent5"/>
              </a:buClr>
            </a:pPr>
            <a:r>
              <a:rPr lang="en-US" sz="2000" b="1" dirty="0">
                <a:solidFill>
                  <a:schemeClr val="accent5"/>
                </a:solidFill>
              </a:rPr>
              <a:t>More inclusive </a:t>
            </a:r>
            <a:r>
              <a:rPr lang="en-US" sz="2000" dirty="0">
                <a:solidFill>
                  <a:schemeClr val="bg1"/>
                </a:solidFill>
              </a:rPr>
              <a:t>(particular support for students with </a:t>
            </a:r>
            <a:r>
              <a:rPr lang="en-US" sz="2000" b="1" dirty="0">
                <a:solidFill>
                  <a:schemeClr val="accent5"/>
                </a:solidFill>
              </a:rPr>
              <a:t>individual needs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What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NEW 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3" y="1145833"/>
            <a:ext cx="919954" cy="9199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61538" y="1364968"/>
            <a:ext cx="4057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>
                <a:solidFill>
                  <a:srgbClr val="C00000"/>
                </a:solidFill>
              </a:rPr>
              <a:t>EMJM vs EMJMD - main messages </a:t>
            </a:r>
          </a:p>
        </p:txBody>
      </p:sp>
    </p:spTree>
    <p:extLst>
      <p:ext uri="{BB962C8B-B14F-4D97-AF65-F5344CB8AC3E}">
        <p14:creationId xmlns:p14="http://schemas.microsoft.com/office/powerpoint/2010/main" val="3508454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1868" y="1489670"/>
            <a:ext cx="11342916" cy="46021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More top-up scholarships under Heading 6 per EMJM project</a:t>
            </a:r>
            <a:r>
              <a:rPr lang="en-US" b="1" dirty="0"/>
              <a:t>: 4 under IPA III  </a:t>
            </a:r>
            <a:r>
              <a:rPr lang="en-US" dirty="0"/>
              <a:t>and</a:t>
            </a:r>
            <a:r>
              <a:rPr lang="en-US" b="1" dirty="0"/>
              <a:t> 31 under</a:t>
            </a:r>
            <a:r>
              <a:rPr lang="en-US" dirty="0"/>
              <a:t> </a:t>
            </a:r>
            <a:r>
              <a:rPr lang="en-US" b="1" dirty="0"/>
              <a:t>NDICI </a:t>
            </a:r>
            <a:r>
              <a:rPr lang="en-US" dirty="0"/>
              <a:t>for students from </a:t>
            </a:r>
            <a:r>
              <a:rPr lang="en-US" b="1" dirty="0"/>
              <a:t>9 target regions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dirty="0"/>
              <a:t>More </a:t>
            </a:r>
            <a:r>
              <a:rPr lang="fr-BE" dirty="0" err="1"/>
              <a:t>structured</a:t>
            </a:r>
            <a:r>
              <a:rPr lang="fr-BE" dirty="0"/>
              <a:t> </a:t>
            </a:r>
            <a:r>
              <a:rPr lang="fr-BE" dirty="0" err="1"/>
              <a:t>definition</a:t>
            </a:r>
            <a:r>
              <a:rPr lang="fr-BE" dirty="0"/>
              <a:t> of </a:t>
            </a:r>
            <a:r>
              <a:rPr lang="fr-BE" dirty="0" err="1"/>
              <a:t>eligible</a:t>
            </a:r>
            <a:r>
              <a:rPr lang="fr-BE" dirty="0"/>
              <a:t> organisations in the Programme Guide </a:t>
            </a:r>
            <a:r>
              <a:rPr lang="fr-BE" dirty="0" err="1"/>
              <a:t>without</a:t>
            </a:r>
            <a:r>
              <a:rPr lang="fr-BE" dirty="0"/>
              <a:t> </a:t>
            </a:r>
            <a:r>
              <a:rPr lang="fr-BE" dirty="0" err="1"/>
              <a:t>any</a:t>
            </a:r>
            <a:r>
              <a:rPr lang="fr-BE" dirty="0"/>
              <a:t> </a:t>
            </a:r>
            <a:r>
              <a:rPr lang="fr-BE" dirty="0" err="1"/>
              <a:t>substantial</a:t>
            </a:r>
            <a:r>
              <a:rPr lang="fr-BE" dirty="0"/>
              <a:t> changes </a:t>
            </a:r>
            <a:r>
              <a:rPr lang="fr-BE" dirty="0" err="1"/>
              <a:t>compared</a:t>
            </a:r>
            <a:r>
              <a:rPr lang="fr-BE" dirty="0"/>
              <a:t> to the </a:t>
            </a:r>
            <a:r>
              <a:rPr lang="fr-BE" dirty="0" err="1"/>
              <a:t>past</a:t>
            </a:r>
            <a:r>
              <a:rPr lang="fr-BE" dirty="0"/>
              <a:t>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dirty="0"/>
              <a:t>Organisations </a:t>
            </a:r>
            <a:r>
              <a:rPr lang="fr-BE" dirty="0" err="1"/>
              <a:t>from</a:t>
            </a:r>
            <a:r>
              <a:rPr lang="fr-BE" dirty="0"/>
              <a:t> the </a:t>
            </a:r>
            <a:r>
              <a:rPr lang="fr-BE" dirty="0" err="1"/>
              <a:t>Russian</a:t>
            </a:r>
            <a:r>
              <a:rPr lang="fr-BE" dirty="0"/>
              <a:t> </a:t>
            </a:r>
            <a:r>
              <a:rPr lang="fr-BE" dirty="0" err="1"/>
              <a:t>Federation</a:t>
            </a:r>
            <a:r>
              <a:rPr lang="fr-BE" dirty="0"/>
              <a:t> (</a:t>
            </a:r>
            <a:r>
              <a:rPr lang="fr-BE" dirty="0" err="1"/>
              <a:t>Region</a:t>
            </a:r>
            <a:r>
              <a:rPr lang="fr-BE" dirty="0"/>
              <a:t> 4) are not </a:t>
            </a:r>
            <a:r>
              <a:rPr lang="fr-BE" dirty="0" err="1"/>
              <a:t>eligible</a:t>
            </a:r>
            <a:r>
              <a:rPr lang="fr-BE" dirty="0"/>
              <a:t> to </a:t>
            </a:r>
            <a:r>
              <a:rPr lang="fr-BE" dirty="0" err="1"/>
              <a:t>participate</a:t>
            </a:r>
            <a:r>
              <a:rPr lang="fr-BE" dirty="0"/>
              <a:t> in </a:t>
            </a:r>
            <a:r>
              <a:rPr lang="fr-BE" dirty="0" err="1"/>
              <a:t>this</a:t>
            </a:r>
            <a:r>
              <a:rPr lang="fr-BE" dirty="0"/>
              <a:t> action (</a:t>
            </a:r>
            <a:r>
              <a:rPr lang="fr-BE" dirty="0" err="1"/>
              <a:t>together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Belarus – </a:t>
            </a:r>
            <a:r>
              <a:rPr lang="fr-BE" dirty="0" err="1"/>
              <a:t>Region</a:t>
            </a:r>
            <a:r>
              <a:rPr lang="fr-BE" dirty="0"/>
              <a:t> 2). 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2426" y="157545"/>
            <a:ext cx="10515600" cy="782357"/>
          </a:xfrm>
        </p:spPr>
        <p:txBody>
          <a:bodyPr/>
          <a:lstStyle/>
          <a:p>
            <a:r>
              <a:rPr lang="fr-BE" dirty="0"/>
              <a:t>Main changes </a:t>
            </a:r>
            <a:r>
              <a:rPr lang="fr-BE" dirty="0" err="1"/>
              <a:t>compared</a:t>
            </a:r>
            <a:r>
              <a:rPr lang="fr-BE" dirty="0"/>
              <a:t> to call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13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1868" y="1489670"/>
            <a:ext cx="11342916" cy="46021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AWARD CRITERIA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dirty="0"/>
              <a:t>FTOP - </a:t>
            </a:r>
            <a:r>
              <a:rPr lang="fr-BE" dirty="0" err="1"/>
              <a:t>FAQs</a:t>
            </a:r>
            <a:endParaRPr lang="fr-BE" dirty="0"/>
          </a:p>
          <a:p>
            <a:pPr>
              <a:buFont typeface="Wingdings" panose="05000000000000000000" pitchFamily="2" charset="2"/>
              <a:buChar char="Ø"/>
            </a:pPr>
            <a:r>
              <a:rPr lang="fr-BE" dirty="0"/>
              <a:t>70-page </a:t>
            </a:r>
            <a:r>
              <a:rPr lang="fr-BE" dirty="0" err="1"/>
              <a:t>limit</a:t>
            </a:r>
            <a:r>
              <a:rPr lang="fr-BE" dirty="0"/>
              <a:t>, </a:t>
            </a:r>
            <a:r>
              <a:rPr lang="fr-BE" dirty="0" err="1"/>
              <a:t>including</a:t>
            </a:r>
            <a:r>
              <a:rPr lang="fr-BE" dirty="0"/>
              <a:t> </a:t>
            </a:r>
            <a:r>
              <a:rPr lang="fr-BE" dirty="0" err="1"/>
              <a:t>work</a:t>
            </a:r>
            <a:r>
              <a:rPr lang="fr-BE" dirty="0"/>
              <a:t> packages and </a:t>
            </a:r>
            <a:r>
              <a:rPr lang="fr-BE" dirty="0" err="1"/>
              <a:t>deliverables</a:t>
            </a:r>
            <a:r>
              <a:rPr lang="fr-BE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dirty="0"/>
              <a:t>For </a:t>
            </a:r>
            <a:r>
              <a:rPr lang="fr-BE" dirty="0" err="1"/>
              <a:t>renewals</a:t>
            </a:r>
            <a:r>
              <a:rPr lang="fr-BE" dirty="0"/>
              <a:t>: do not assume </a:t>
            </a:r>
            <a:r>
              <a:rPr lang="fr-BE" dirty="0" err="1"/>
              <a:t>that</a:t>
            </a:r>
            <a:r>
              <a:rPr lang="fr-BE" dirty="0"/>
              <a:t> the </a:t>
            </a:r>
            <a:r>
              <a:rPr lang="fr-BE" dirty="0" err="1"/>
              <a:t>previous</a:t>
            </a:r>
            <a:r>
              <a:rPr lang="fr-BE" dirty="0"/>
              <a:t> </a:t>
            </a:r>
            <a:r>
              <a:rPr lang="fr-BE" dirty="0" err="1"/>
              <a:t>results</a:t>
            </a:r>
            <a:r>
              <a:rPr lang="fr-BE" dirty="0"/>
              <a:t> are </a:t>
            </a:r>
            <a:r>
              <a:rPr lang="fr-BE" dirty="0" err="1"/>
              <a:t>known</a:t>
            </a:r>
            <a:r>
              <a:rPr lang="fr-BE" dirty="0"/>
              <a:t> by the </a:t>
            </a:r>
            <a:r>
              <a:rPr lang="fr-BE" dirty="0" err="1"/>
              <a:t>assessors</a:t>
            </a:r>
            <a:r>
              <a:rPr lang="fr-BE" dirty="0"/>
              <a:t> of </a:t>
            </a:r>
            <a:r>
              <a:rPr lang="fr-BE" dirty="0" err="1"/>
              <a:t>your</a:t>
            </a:r>
            <a:r>
              <a:rPr lang="fr-BE" dirty="0"/>
              <a:t> </a:t>
            </a:r>
            <a:r>
              <a:rPr lang="fr-BE" dirty="0" err="1"/>
              <a:t>proposal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2426" y="157545"/>
            <a:ext cx="10515600" cy="782357"/>
          </a:xfrm>
        </p:spPr>
        <p:txBody>
          <a:bodyPr/>
          <a:lstStyle/>
          <a:p>
            <a:r>
              <a:rPr lang="fr-BE" dirty="0"/>
              <a:t>« Tips and tricks 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414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38200" y="1094510"/>
            <a:ext cx="10571018" cy="1586345"/>
          </a:xfrm>
          <a:prstGeom prst="roundRect">
            <a:avLst/>
          </a:prstGeom>
          <a:solidFill>
            <a:srgbClr val="0088C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TextBox 22"/>
          <p:cNvSpPr txBox="1"/>
          <p:nvPr/>
        </p:nvSpPr>
        <p:spPr>
          <a:xfrm>
            <a:off x="1129144" y="1656849"/>
            <a:ext cx="10058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Interested in Erasmus Mundus but not yet ready for an EMJM? </a:t>
            </a:r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gray">
          <a:xfrm rot="5400000">
            <a:off x="5523298" y="3249423"/>
            <a:ext cx="1270092" cy="419100"/>
          </a:xfrm>
          <a:prstGeom prst="chevron">
            <a:avLst>
              <a:gd name="adj" fmla="val 32411"/>
            </a:avLst>
          </a:prstGeom>
          <a:solidFill>
            <a:srgbClr val="0088CE"/>
          </a:solidFill>
          <a:ln w="12700" cap="rnd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>
              <a:lnSpc>
                <a:spcPct val="110000"/>
              </a:lnSpc>
              <a:defRPr/>
            </a:pP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0" y="2805374"/>
            <a:ext cx="1337368" cy="1337368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838200" y="4237091"/>
            <a:ext cx="10571018" cy="1586345"/>
          </a:xfrm>
          <a:prstGeom prst="roundRect">
            <a:avLst/>
          </a:prstGeom>
          <a:solidFill>
            <a:srgbClr val="034E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TextBox 26"/>
          <p:cNvSpPr txBox="1"/>
          <p:nvPr/>
        </p:nvSpPr>
        <p:spPr>
          <a:xfrm>
            <a:off x="1129144" y="4633174"/>
            <a:ext cx="10058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with an Erasmus Mundus Design Measure and launch the basis for a joint programme</a:t>
            </a:r>
          </a:p>
          <a:p>
            <a:pPr lvl="0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569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 Filling the gap of the Erasmus Mundus Action by supporting the </a:t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/>
              <a:t> development </a:t>
            </a:r>
            <a:r>
              <a:rPr lang="en-US" dirty="0"/>
              <a:t>of new master </a:t>
            </a:r>
            <a:r>
              <a:rPr lang="en-US" dirty="0" err="1"/>
              <a:t>programmes</a:t>
            </a:r>
            <a:r>
              <a:rPr lang="en-US" dirty="0"/>
              <a:t>	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Diversify the offer of Joint Master </a:t>
            </a:r>
            <a:r>
              <a:rPr lang="en-US" dirty="0" err="1"/>
              <a:t>Programmes</a:t>
            </a:r>
            <a:r>
              <a:rPr lang="en-US" dirty="0"/>
              <a:t> and encourage new </a:t>
            </a:r>
            <a:br>
              <a:rPr lang="en-US" dirty="0"/>
            </a:br>
            <a:r>
              <a:rPr lang="en-US" dirty="0"/>
              <a:t> academic cooperation by involving </a:t>
            </a:r>
            <a:r>
              <a:rPr lang="en-US" b="1" dirty="0"/>
              <a:t>under-represented</a:t>
            </a:r>
            <a:r>
              <a:rPr lang="en-US" dirty="0"/>
              <a:t> Erasmus+ </a:t>
            </a:r>
            <a:br>
              <a:rPr lang="en-US" dirty="0"/>
            </a:br>
            <a:r>
              <a:rPr lang="en-US" dirty="0"/>
              <a:t> Programme Countries, institutions, and/or thematic areas</a:t>
            </a:r>
          </a:p>
          <a:p>
            <a:pPr>
              <a:buFontTx/>
              <a:buChar char="-"/>
            </a:pPr>
            <a:r>
              <a:rPr lang="en-US" dirty="0"/>
              <a:t>EM Catalogue; </a:t>
            </a:r>
            <a:r>
              <a:rPr lang="en-IE" dirty="0">
                <a:hlinkClick r:id="rId3"/>
              </a:rPr>
              <a:t>Erasmus Mundus Catalogue (europa.eu)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Publication: </a:t>
            </a:r>
            <a:r>
              <a:rPr lang="en-US" dirty="0">
                <a:hlinkClick r:id="rId4"/>
              </a:rPr>
              <a:t>Erasmus Mundus Statistical Factsheets 2014-2020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Rationale</a:t>
            </a:r>
            <a:r>
              <a:rPr lang="fr-BE" dirty="0"/>
              <a:t> </a:t>
            </a:r>
            <a:r>
              <a:rPr lang="fr-BE" dirty="0" err="1"/>
              <a:t>behind</a:t>
            </a:r>
            <a:r>
              <a:rPr lang="fr-BE" dirty="0"/>
              <a:t> EMDM lot</a:t>
            </a:r>
          </a:p>
        </p:txBody>
      </p:sp>
    </p:spTree>
    <p:extLst>
      <p:ext uri="{BB962C8B-B14F-4D97-AF65-F5344CB8AC3E}">
        <p14:creationId xmlns:p14="http://schemas.microsoft.com/office/powerpoint/2010/main" val="264598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Erasmus </a:t>
            </a:r>
            <a:r>
              <a:rPr lang="fr-BE" dirty="0" err="1"/>
              <a:t>Mundus</a:t>
            </a:r>
            <a:r>
              <a:rPr lang="fr-BE" dirty="0"/>
              <a:t> 2021-2027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05779573"/>
              </p:ext>
            </p:extLst>
          </p:nvPr>
        </p:nvGraphicFramePr>
        <p:xfrm>
          <a:off x="2508736" y="1946402"/>
          <a:ext cx="6601397" cy="4400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515746" y="4146867"/>
            <a:ext cx="1404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EMDM</a:t>
            </a:r>
            <a:endParaRPr lang="en-GB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11306" y="4146867"/>
            <a:ext cx="1404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EMJM</a:t>
            </a:r>
            <a:endParaRPr lang="en-GB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80000" y="2089467"/>
            <a:ext cx="1530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 Mundus Action</a:t>
            </a:r>
            <a:endParaRPr lang="en-GB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413372" y="4528465"/>
            <a:ext cx="220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 Mundus Joint Masters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117813" y="4528464"/>
            <a:ext cx="220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 Mundus Design Measures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3" y="1145833"/>
            <a:ext cx="919954" cy="9199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408" y="3089146"/>
            <a:ext cx="1098725" cy="109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9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521923"/>
            <a:ext cx="4981832" cy="434727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Hits in the Catalogue (28/10/2022):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Art – 2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Chemistry – 20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Economic Sciences – 16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Education – 1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Environmental and Geoscience – 46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HIS – 2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Information science and engineering – 57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IT – 6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Etc.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600" dirty="0"/>
          </a:p>
          <a:p>
            <a:pPr>
              <a:buFont typeface="Wingdings" panose="05000000000000000000" pitchFamily="2" charset="2"/>
              <a:buChar char="ü"/>
            </a:pP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« </a:t>
            </a:r>
            <a:r>
              <a:rPr lang="fr-BE" dirty="0" err="1"/>
              <a:t>Underrepresented</a:t>
            </a:r>
            <a:r>
              <a:rPr lang="fr-BE" dirty="0"/>
              <a:t> »</a:t>
            </a:r>
          </a:p>
        </p:txBody>
      </p:sp>
      <p:pic>
        <p:nvPicPr>
          <p:cNvPr id="4" name="Chart 2" descr="image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40" y="1521923"/>
            <a:ext cx="5456160" cy="454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250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b="1" dirty="0"/>
              <a:t>One beneficiary </a:t>
            </a:r>
            <a:r>
              <a:rPr lang="en-US" dirty="0"/>
              <a:t>mobilising a group of other HEIs </a:t>
            </a:r>
            <a:r>
              <a:rPr lang="fr-BE" dirty="0"/>
              <a:t>(</a:t>
            </a:r>
            <a:r>
              <a:rPr lang="fr-BE" dirty="0" err="1"/>
              <a:t>aiming</a:t>
            </a:r>
            <a:r>
              <a:rPr lang="fr-BE" dirty="0"/>
              <a:t> at an EMJM  consortium)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b="1" dirty="0"/>
              <a:t> Fixed duration of 15 months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/>
              <a:t> EU Grant: single </a:t>
            </a:r>
            <a:r>
              <a:rPr lang="en-US" b="1" dirty="0"/>
              <a:t>lump sum contribution of 55.000 Euros </a:t>
            </a:r>
            <a:r>
              <a:rPr lang="en-US" dirty="0"/>
              <a:t>(for costs linked </a:t>
            </a:r>
            <a:br>
              <a:rPr lang="en-US" dirty="0"/>
            </a:br>
            <a:r>
              <a:rPr lang="en-US" dirty="0"/>
              <a:t> to the activities necessary to set up the new joint master programme)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EMDM Set-up</a:t>
            </a:r>
          </a:p>
        </p:txBody>
      </p:sp>
    </p:spTree>
    <p:extLst>
      <p:ext uri="{BB962C8B-B14F-4D97-AF65-F5344CB8AC3E}">
        <p14:creationId xmlns:p14="http://schemas.microsoft.com/office/powerpoint/2010/main" val="2621890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450731"/>
            <a:ext cx="10905699" cy="4256798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/>
              <a:t> Joint </a:t>
            </a:r>
            <a:r>
              <a:rPr lang="en-US" b="1" dirty="0"/>
              <a:t>programme design </a:t>
            </a:r>
            <a:r>
              <a:rPr lang="en-US" dirty="0"/>
              <a:t>and joint procedures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/>
              <a:t> Joint </a:t>
            </a:r>
            <a:r>
              <a:rPr lang="en-US" b="1" dirty="0"/>
              <a:t>administrative</a:t>
            </a:r>
            <a:r>
              <a:rPr lang="en-US" dirty="0"/>
              <a:t> and financial management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/>
              <a:t> Common </a:t>
            </a:r>
            <a:r>
              <a:rPr lang="en-US" b="1" dirty="0"/>
              <a:t>services</a:t>
            </a:r>
            <a:r>
              <a:rPr lang="en-US" dirty="0"/>
              <a:t> offered to students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/>
              <a:t> Joint </a:t>
            </a:r>
            <a:r>
              <a:rPr lang="en-US" b="1" dirty="0"/>
              <a:t>promotion</a:t>
            </a:r>
            <a:r>
              <a:rPr lang="en-US" dirty="0"/>
              <a:t> and </a:t>
            </a:r>
            <a:r>
              <a:rPr lang="en-US" b="1" dirty="0"/>
              <a:t>dissemination</a:t>
            </a:r>
            <a:r>
              <a:rPr lang="en-US" dirty="0"/>
              <a:t>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/>
              <a:t> A draft joint </a:t>
            </a:r>
            <a:r>
              <a:rPr lang="en-US" b="1" dirty="0"/>
              <a:t>Partnership </a:t>
            </a:r>
            <a:r>
              <a:rPr lang="en-US" dirty="0"/>
              <a:t>and</a:t>
            </a:r>
            <a:r>
              <a:rPr lang="en-GB" dirty="0"/>
              <a:t> </a:t>
            </a:r>
            <a:r>
              <a:rPr lang="en-GB" b="1" dirty="0"/>
              <a:t>Student Agreement</a:t>
            </a:r>
            <a:endParaRPr lang="en-US" b="1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/>
              <a:t> A joint </a:t>
            </a:r>
            <a:r>
              <a:rPr lang="en-US" b="1" dirty="0"/>
              <a:t>degree policy </a:t>
            </a:r>
            <a:r>
              <a:rPr lang="en-US" dirty="0"/>
              <a:t>and launch of </a:t>
            </a:r>
            <a:r>
              <a:rPr lang="en-US" b="1" dirty="0"/>
              <a:t>accreditation process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+ explore opportunities offered by the 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  <a:t>European Approach for Quality  Assurance of Joint </a:t>
            </a:r>
            <a:r>
              <a:rPr lang="en-US" sz="2200" b="1" dirty="0" err="1">
                <a:solidFill>
                  <a:schemeClr val="accent3">
                    <a:lumMod val="75000"/>
                  </a:schemeClr>
                </a:solidFill>
              </a:rPr>
              <a:t>Programmes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 (if national legislation allows)</a:t>
            </a:r>
          </a:p>
          <a:p>
            <a:pPr>
              <a:spcAft>
                <a:spcPts val="1200"/>
              </a:spcAft>
            </a:pPr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outcomes of an EMDM</a:t>
            </a:r>
          </a:p>
        </p:txBody>
      </p:sp>
    </p:spTree>
    <p:extLst>
      <p:ext uri="{BB962C8B-B14F-4D97-AF65-F5344CB8AC3E}">
        <p14:creationId xmlns:p14="http://schemas.microsoft.com/office/powerpoint/2010/main" val="2932521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1868" y="1489670"/>
            <a:ext cx="11342916" cy="46021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AWARD CRITERIA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dirty="0"/>
              <a:t>No 100% match </a:t>
            </a:r>
            <a:r>
              <a:rPr lang="fr-BE" dirty="0" err="1"/>
              <a:t>between</a:t>
            </a:r>
            <a:r>
              <a:rPr lang="fr-BE" dirty="0"/>
              <a:t> application form and EMDM: </a:t>
            </a:r>
            <a:r>
              <a:rPr lang="fr-BE" dirty="0" err="1"/>
              <a:t>see</a:t>
            </a:r>
            <a:r>
              <a:rPr lang="fr-BE" dirty="0"/>
              <a:t> </a:t>
            </a:r>
            <a:r>
              <a:rPr lang="fr-BE" dirty="0" err="1"/>
              <a:t>also</a:t>
            </a:r>
            <a:r>
              <a:rPr lang="fr-BE" dirty="0"/>
              <a:t> FTOP - </a:t>
            </a:r>
            <a:r>
              <a:rPr lang="fr-BE" dirty="0" err="1"/>
              <a:t>FAQs</a:t>
            </a:r>
            <a:endParaRPr lang="fr-BE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Make a convincing case for the need for your project, but also for the feasibility of your future joint </a:t>
            </a:r>
            <a:r>
              <a:rPr lang="en-US" dirty="0" err="1"/>
              <a:t>programme</a:t>
            </a:r>
            <a:r>
              <a:rPr lang="en-US" dirty="0"/>
              <a:t> by month 15 </a:t>
            </a:r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2426" y="157545"/>
            <a:ext cx="10515600" cy="782357"/>
          </a:xfrm>
        </p:spPr>
        <p:txBody>
          <a:bodyPr/>
          <a:lstStyle/>
          <a:p>
            <a:r>
              <a:rPr lang="fr-BE" dirty="0"/>
              <a:t>« Tips and tricks 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468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Results of the first call under 2021-2027 MFF; </a:t>
            </a:r>
            <a:r>
              <a:rPr lang="en-US" dirty="0">
                <a:hlinkClick r:id="rId3"/>
              </a:rPr>
              <a:t>https://op.europa.eu/s/xaS9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DCA1B1-7879-4173-B6A6-76C8AABD5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655" y="1870075"/>
            <a:ext cx="5518320" cy="311785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anchor="b">
            <a:normAutofit/>
          </a:bodyPr>
          <a:lstStyle/>
          <a:p>
            <a:r>
              <a:rPr lang="fr-BE" dirty="0"/>
              <a:t>New programme stats</a:t>
            </a:r>
          </a:p>
        </p:txBody>
      </p:sp>
    </p:spTree>
    <p:extLst>
      <p:ext uri="{BB962C8B-B14F-4D97-AF65-F5344CB8AC3E}">
        <p14:creationId xmlns:p14="http://schemas.microsoft.com/office/powerpoint/2010/main" val="3957451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6259" y="820881"/>
            <a:ext cx="4978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% of coordinated EMJM / EMJMDs per Country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820881"/>
            <a:ext cx="5644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% of selected projects involving Programme Country as full partner or coordinator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C07E44-A847-4C5F-9491-2EF11F845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259" y="1692876"/>
            <a:ext cx="3834660" cy="4245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D080BD-0970-436A-96A7-6E3C1E3EC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92876"/>
            <a:ext cx="3999470" cy="421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02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0623" y="1755286"/>
            <a:ext cx="10905699" cy="38819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Funding opportunities for 2021-2027 and information on how to apply are announced on the </a:t>
            </a:r>
            <a:r>
              <a:rPr lang="en-US" b="1" dirty="0"/>
              <a:t>European Commission’s Funding &amp; Tender Opportunities Portal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https://ec.europa.eu/info/funding-tenders/opportunities/portal/screen/home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Applications to be submitted using an </a:t>
            </a:r>
            <a:r>
              <a:rPr lang="en-US" dirty="0" err="1"/>
              <a:t>eForm</a:t>
            </a:r>
            <a:r>
              <a:rPr lang="en-US" dirty="0"/>
              <a:t> with attachments; </a:t>
            </a:r>
          </a:p>
          <a:p>
            <a:pPr marL="0" indent="0">
              <a:buNone/>
            </a:pPr>
            <a:r>
              <a:rPr lang="en-US" dirty="0"/>
              <a:t>Call publication: Mid November 2022 tbc</a:t>
            </a:r>
          </a:p>
          <a:p>
            <a:pPr marL="0" indent="0">
              <a:buNone/>
            </a:pPr>
            <a:r>
              <a:rPr lang="en-US" dirty="0"/>
              <a:t>Call deadline: early February 2023 tbc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How to </a:t>
            </a:r>
            <a:r>
              <a:rPr lang="fr-BE" dirty="0" err="1"/>
              <a:t>apply</a:t>
            </a:r>
            <a:r>
              <a:rPr lang="fr-BE" dirty="0"/>
              <a:t> - </a:t>
            </a:r>
            <a:r>
              <a:rPr lang="fr-BE" dirty="0" err="1"/>
              <a:t>eForm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29891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6"/>
            <a:ext cx="10227734" cy="3625606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Erasmus+ </a:t>
            </a:r>
            <a:r>
              <a:rPr lang="en-US" dirty="0" err="1"/>
              <a:t>Programme</a:t>
            </a:r>
            <a:r>
              <a:rPr lang="en-US" dirty="0"/>
              <a:t> guide 2023</a:t>
            </a:r>
            <a:r>
              <a:rPr lang="en-US" sz="2000" dirty="0"/>
              <a:t>:</a:t>
            </a:r>
            <a:r>
              <a:rPr lang="en-US" dirty="0"/>
              <a:t>  </a:t>
            </a:r>
            <a:r>
              <a:rPr lang="en-US" sz="2000" dirty="0"/>
              <a:t>under preparation</a:t>
            </a:r>
          </a:p>
          <a:p>
            <a:pPr marL="216000" indent="0">
              <a:buNone/>
            </a:pPr>
            <a:r>
              <a:rPr lang="en-US" dirty="0">
                <a:hlinkClick r:id="rId2"/>
              </a:rPr>
              <a:t>Erasmus+ </a:t>
            </a:r>
            <a:r>
              <a:rPr lang="en-US" dirty="0" err="1">
                <a:hlinkClick r:id="rId2"/>
              </a:rPr>
              <a:t>Programme</a:t>
            </a:r>
            <a:r>
              <a:rPr lang="en-US" dirty="0">
                <a:hlinkClick r:id="rId2"/>
              </a:rPr>
              <a:t> Guide | Erasmus+ (europa.eu)</a:t>
            </a:r>
            <a:r>
              <a:rPr lang="en-US" dirty="0"/>
              <a:t>  </a:t>
            </a:r>
            <a:r>
              <a:rPr lang="en-US" sz="1600" dirty="0"/>
              <a:t>(version from Jan. 2022)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Erasmus Mundus calls for proposals 2023 on </a:t>
            </a:r>
            <a:r>
              <a:rPr lang="en-US" sz="2200" dirty="0"/>
              <a:t>Funding &amp; tender opportunities portal</a:t>
            </a:r>
            <a:br>
              <a:rPr lang="en-US" sz="2200" dirty="0"/>
            </a:br>
            <a:r>
              <a:rPr lang="en-US" sz="2200" dirty="0">
                <a:hlinkClick r:id="rId3"/>
              </a:rPr>
              <a:t>https://ec.europa.eu/info/funding-tenders/opportunities/portal/screen/home</a:t>
            </a:r>
            <a:endParaRPr lang="en-US" sz="2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hlinkClick r:id="rId4"/>
              </a:rPr>
              <a:t>How to get a grant (europa.eu)</a:t>
            </a:r>
            <a:r>
              <a:rPr lang="en-US" dirty="0"/>
              <a:t> - General info for applicants on EACEA website  </a:t>
            </a:r>
          </a:p>
          <a:p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5800" y="482861"/>
            <a:ext cx="9530522" cy="545840"/>
          </a:xfrm>
        </p:spPr>
        <p:txBody>
          <a:bodyPr/>
          <a:lstStyle/>
          <a:p>
            <a:r>
              <a:rPr lang="en-US" dirty="0"/>
              <a:t>Information about the </a:t>
            </a:r>
            <a:r>
              <a:rPr lang="en-US" dirty="0" err="1"/>
              <a:t>programme</a:t>
            </a:r>
            <a:r>
              <a:rPr lang="en-US" dirty="0"/>
              <a:t> </a:t>
            </a:r>
            <a:endParaRPr lang="fr-BE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90" y="246017"/>
            <a:ext cx="871914" cy="87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58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0615" y="1836288"/>
            <a:ext cx="11176001" cy="462605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800" u="sng" dirty="0">
                <a:hlinkClick r:id="rId2"/>
              </a:rPr>
              <a:t>Erasmus Mundus, analysis of the results of the first 2021-2027 call (joint masters and design measures)</a:t>
            </a:r>
            <a:endParaRPr lang="en-US" sz="1800" u="sng" dirty="0"/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400" u="sng" dirty="0">
              <a:hlinkClick r:id="rId3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800" u="sng" dirty="0">
                <a:hlinkClick r:id="rId3"/>
              </a:rPr>
              <a:t>Statistical factsheets on the achievements of the Erasmus Mundus Joint Master Degrees (2014-2020)</a:t>
            </a:r>
            <a:endParaRPr lang="en-US" sz="1800" u="sng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400" u="sng" dirty="0"/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800" u="sng" dirty="0">
                <a:hlinkClick r:id="rId4" tooltip="https://ec.europa.eu/programmes/erasmus-plus/about/factsheets_en#worldwide"/>
              </a:rPr>
              <a:t>Erasmus+ Factsheets </a:t>
            </a:r>
            <a:endParaRPr lang="en-US" sz="1800" u="sng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GB" sz="400" dirty="0"/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hlinkClick r:id="rId5"/>
              </a:rPr>
              <a:t>Report 'Implementing Joint Degrees in the Erasmus Mundus action of the Erasmus+ </a:t>
            </a:r>
            <a:r>
              <a:rPr lang="en-US" sz="1800" dirty="0" err="1">
                <a:hlinkClick r:id="rId5"/>
              </a:rPr>
              <a:t>programme</a:t>
            </a:r>
            <a:r>
              <a:rPr lang="en-US" sz="1800" dirty="0">
                <a:hlinkClick r:id="rId5"/>
              </a:rPr>
              <a:t>'</a:t>
            </a:r>
            <a:endParaRPr lang="en-US" sz="1800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400" dirty="0"/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BE" sz="1800" dirty="0">
                <a:hlinkClick r:id="rId6"/>
              </a:rPr>
              <a:t>EMJMD catalogue </a:t>
            </a:r>
            <a:r>
              <a:rPr lang="fr-BE" sz="1800" dirty="0"/>
              <a:t> </a:t>
            </a:r>
            <a:endParaRPr lang="en-US" sz="1800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400" dirty="0"/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800" u="sng" dirty="0">
                <a:hlinkClick r:id="rId7"/>
              </a:rPr>
              <a:t>EMJMD Cluster meeting 2018: European Approach for Quality Assurance of Joint  </a:t>
            </a:r>
            <a:r>
              <a:rPr lang="en-US" sz="1800" u="sng" dirty="0" err="1">
                <a:hlinkClick r:id="rId7"/>
              </a:rPr>
              <a:t>Programmes</a:t>
            </a:r>
            <a:endParaRPr lang="en-US" sz="1800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/>
              <a:t>    and </a:t>
            </a:r>
            <a:r>
              <a:rPr lang="en-US" sz="1800" u="sng" dirty="0">
                <a:hlinkClick r:id="rId8"/>
              </a:rPr>
              <a:t>Follow-up event 2019 "Implementing the European Approach for Quality Assurance for EMJMDs</a:t>
            </a:r>
            <a:endParaRPr lang="en-US" sz="1800" dirty="0"/>
          </a:p>
          <a:p>
            <a:pPr marL="457200" lvl="1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400" dirty="0"/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hlinkClick r:id="rId9"/>
              </a:rPr>
              <a:t>Erasmus Mundus Joint Master Degrees - The story so far</a:t>
            </a:r>
            <a:r>
              <a:rPr lang="en-US" sz="1800" dirty="0"/>
              <a:t>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400" dirty="0"/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hlinkClick r:id="rId10"/>
              </a:rPr>
              <a:t>Sustainability of Erasmus Mundus Master Courses - Best practice guide</a:t>
            </a:r>
            <a:r>
              <a:rPr lang="en-US" sz="1800" dirty="0"/>
              <a:t>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400" dirty="0">
              <a:hlinkClick r:id="rId11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hlinkClick r:id="rId11"/>
              </a:rPr>
              <a:t>Erasmus+ Project result platform</a:t>
            </a:r>
            <a:endParaRPr lang="en-US" sz="1800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fr-BE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5800" y="482860"/>
            <a:ext cx="9530522" cy="782357"/>
          </a:xfrm>
        </p:spPr>
        <p:txBody>
          <a:bodyPr/>
          <a:lstStyle/>
          <a:p>
            <a:r>
              <a:rPr lang="en-US" dirty="0"/>
              <a:t>Other information sources </a:t>
            </a:r>
            <a:endParaRPr lang="fr-BE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90" y="559284"/>
            <a:ext cx="871914" cy="87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22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71146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2021</a:t>
            </a:r>
          </a:p>
          <a:p>
            <a:r>
              <a:rPr lang="en-US" sz="1050" dirty="0"/>
              <a:t>Unless otherwise noted the reuse of this presentation is </a:t>
            </a:r>
            <a:r>
              <a:rPr lang="en-US" sz="1050" dirty="0" err="1"/>
              <a:t>authorised</a:t>
            </a:r>
            <a:r>
              <a:rPr lang="en-US" sz="1050" dirty="0"/>
              <a:t> under the </a:t>
            </a:r>
            <a:r>
              <a:rPr lang="en-US" sz="1050" dirty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right holders.</a:t>
            </a:r>
          </a:p>
          <a:p>
            <a:r>
              <a:rPr lang="en-US" sz="1050" dirty="0"/>
              <a:t>Slide 1 Image, source: © European Union, 2021 (CC BY-NC-ND 4.0) — iStockphoto.com; Slide 4-5-6-10-11-14-15-17-18-20-22-24-27-29-32-33-39-40-41 Pictograms, source: Flaticon.com; Slide 20 Photo, source: EACEA R1 Communication, European Commission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&amp; Slide 41 Photo, source: Designed by </a:t>
            </a:r>
            <a:r>
              <a:rPr lang="en-US" sz="1050" dirty="0" err="1"/>
              <a:t>macrovector</a:t>
            </a:r>
            <a:r>
              <a:rPr lang="en-US" sz="1050" dirty="0"/>
              <a:t> / </a:t>
            </a:r>
            <a:r>
              <a:rPr lang="en-US" sz="1050" dirty="0" err="1"/>
              <a:t>Freepik</a:t>
            </a:r>
            <a:r>
              <a:rPr lang="en-US" sz="1050" dirty="0"/>
              <a:t>.</a:t>
            </a:r>
            <a:endParaRPr lang="en-GB" sz="10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586782"/>
            <a:ext cx="1023496" cy="3580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9575" y="3869854"/>
            <a:ext cx="111614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Please contact us at: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EACEA-EPLUS-ERASMUS-MUNDUS@ec.europa.eu</a:t>
            </a:r>
            <a:endParaRPr lang="fr-BE" sz="2400" dirty="0"/>
          </a:p>
          <a:p>
            <a:b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BE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416" y="3697740"/>
            <a:ext cx="704534" cy="7722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667" y="0"/>
            <a:ext cx="6646333" cy="342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Erasmus+ Programme 2021-2027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3" y="1145833"/>
            <a:ext cx="919954" cy="919954"/>
          </a:xfrm>
          <a:prstGeom prst="rect">
            <a:avLst/>
          </a:prstGeom>
        </p:spPr>
      </p:pic>
      <p:sp>
        <p:nvSpPr>
          <p:cNvPr id="11" name="Line 28"/>
          <p:cNvSpPr>
            <a:spLocks noChangeShapeType="1"/>
          </p:cNvSpPr>
          <p:nvPr/>
        </p:nvSpPr>
        <p:spPr bwMode="auto">
          <a:xfrm>
            <a:off x="1354668" y="2723602"/>
            <a:ext cx="9621149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lIns="36000" tIns="36000" rIns="36000" bIns="36000" anchor="ctr"/>
          <a:lstStyle/>
          <a:p>
            <a:endParaRPr lang="en-US" sz="20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54667" y="2834346"/>
            <a:ext cx="2980246" cy="2525053"/>
          </a:xfrm>
          <a:prstGeom prst="rect">
            <a:avLst/>
          </a:prstGeom>
          <a:solidFill>
            <a:srgbClr val="0088CE"/>
          </a:solidFill>
          <a:ln w="12700" algn="ctr">
            <a:solidFill>
              <a:schemeClr val="bg1"/>
            </a:solidFill>
            <a:miter lim="800000"/>
            <a:headEnd type="none" w="sm" len="sm"/>
            <a:tailEnd/>
          </a:ln>
        </p:spPr>
        <p:txBody>
          <a:bodyPr lIns="36000" tIns="36000" rIns="36000" bIns="36000" anchor="ctr"/>
          <a:lstStyle/>
          <a:p>
            <a:pPr algn="ctr">
              <a:lnSpc>
                <a:spcPct val="75000"/>
              </a:lnSpc>
              <a:defRPr/>
            </a:pPr>
            <a:r>
              <a:rPr lang="en-US" altLang="ja-JP" sz="2000" b="1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KA1</a:t>
            </a:r>
          </a:p>
          <a:p>
            <a:pPr algn="ctr">
              <a:spcBef>
                <a:spcPts val="1800"/>
              </a:spcBef>
              <a:defRPr/>
            </a:pPr>
            <a:r>
              <a:rPr lang="en-US" altLang="ja-JP" sz="20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Learning </a:t>
            </a:r>
            <a:br>
              <a:rPr lang="en-US" altLang="ja-JP" sz="20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</a:br>
            <a:r>
              <a:rPr lang="en-US" altLang="ja-JP" sz="20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Mobility </a:t>
            </a:r>
            <a:br>
              <a:rPr lang="en-US" altLang="ja-JP" sz="20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</a:br>
            <a:r>
              <a:rPr lang="en-US" altLang="ja-JP" sz="20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for </a:t>
            </a:r>
            <a:br>
              <a:rPr lang="en-US" altLang="ja-JP" sz="20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</a:br>
            <a:r>
              <a:rPr lang="en-US" altLang="ja-JP" sz="20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Individuals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95131" y="2834347"/>
            <a:ext cx="2980246" cy="2525052"/>
          </a:xfrm>
          <a:prstGeom prst="rect">
            <a:avLst/>
          </a:prstGeom>
          <a:solidFill>
            <a:srgbClr val="0088CE"/>
          </a:solidFill>
          <a:ln w="12700" algn="ctr">
            <a:solidFill>
              <a:schemeClr val="bg1"/>
            </a:solidFill>
            <a:miter lim="800000"/>
            <a:headEnd type="none" w="sm" len="sm"/>
            <a:tailEnd/>
          </a:ln>
        </p:spPr>
        <p:txBody>
          <a:bodyPr lIns="36000" tIns="36000" rIns="36000" bIns="36000" anchor="ctr"/>
          <a:lstStyle/>
          <a:p>
            <a:pPr algn="ctr">
              <a:lnSpc>
                <a:spcPct val="75000"/>
              </a:lnSpc>
              <a:defRPr/>
            </a:pPr>
            <a:r>
              <a:rPr lang="en-US" altLang="ja-JP" sz="2200" b="1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KA2</a:t>
            </a:r>
          </a:p>
          <a:p>
            <a:pPr algn="ctr">
              <a:spcBef>
                <a:spcPts val="1800"/>
              </a:spcBef>
              <a:defRPr/>
            </a:pPr>
            <a:r>
              <a:rPr lang="en-US" altLang="ja-JP" sz="20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Cooperation</a:t>
            </a:r>
            <a:br>
              <a:rPr lang="en-US" altLang="ja-JP" sz="20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</a:br>
            <a:r>
              <a:rPr lang="en-US" altLang="ja-JP" sz="20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for Innovation</a:t>
            </a:r>
            <a:br>
              <a:rPr lang="en-US" altLang="ja-JP" sz="20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</a:br>
            <a:r>
              <a:rPr lang="en-US" altLang="ja-JP" sz="20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&amp; Good </a:t>
            </a:r>
            <a:br>
              <a:rPr lang="en-US" altLang="ja-JP" sz="20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</a:br>
            <a:r>
              <a:rPr lang="en-US" altLang="ja-JP" sz="20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practices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995570" y="2834347"/>
            <a:ext cx="2980246" cy="2525052"/>
          </a:xfrm>
          <a:prstGeom prst="rect">
            <a:avLst/>
          </a:prstGeom>
          <a:solidFill>
            <a:srgbClr val="0088CE"/>
          </a:solidFill>
          <a:ln w="12700" algn="ctr">
            <a:solidFill>
              <a:schemeClr val="bg1"/>
            </a:solidFill>
            <a:miter lim="800000"/>
            <a:headEnd type="none" w="sm" len="sm"/>
            <a:tailEnd/>
          </a:ln>
        </p:spPr>
        <p:txBody>
          <a:bodyPr lIns="36000" tIns="36000" rIns="36000" bIns="36000" anchor="ctr"/>
          <a:lstStyle/>
          <a:p>
            <a:pPr algn="ctr">
              <a:lnSpc>
                <a:spcPct val="75000"/>
              </a:lnSpc>
              <a:defRPr/>
            </a:pPr>
            <a:r>
              <a:rPr lang="en-US" altLang="ja-JP" sz="2000" b="1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KA3</a:t>
            </a:r>
          </a:p>
          <a:p>
            <a:pPr algn="ctr">
              <a:spcBef>
                <a:spcPts val="1800"/>
              </a:spcBef>
              <a:defRPr/>
            </a:pPr>
            <a:r>
              <a:rPr lang="en-US" altLang="ja-JP" sz="20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Support</a:t>
            </a:r>
            <a:br>
              <a:rPr lang="en-US" altLang="ja-JP" sz="20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</a:br>
            <a:r>
              <a:rPr lang="en-US" altLang="ja-JP" sz="20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for</a:t>
            </a:r>
            <a:br>
              <a:rPr lang="en-US" altLang="ja-JP" sz="20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</a:br>
            <a:r>
              <a:rPr lang="en-US" altLang="ja-JP" sz="20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Policy</a:t>
            </a:r>
            <a:br>
              <a:rPr lang="en-US" altLang="ja-JP" sz="20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</a:br>
            <a:r>
              <a:rPr lang="en-US" altLang="ja-JP" sz="20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reform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354668" y="1798327"/>
            <a:ext cx="9621147" cy="814532"/>
          </a:xfrm>
          <a:prstGeom prst="rect">
            <a:avLst/>
          </a:prstGeom>
          <a:solidFill>
            <a:srgbClr val="004494"/>
          </a:solidFill>
          <a:ln w="12700" algn="ctr">
            <a:solidFill>
              <a:schemeClr val="bg1"/>
            </a:solidFill>
            <a:miter lim="800000"/>
            <a:headEnd type="none" w="sm" len="sm"/>
            <a:tailEnd/>
          </a:ln>
        </p:spPr>
        <p:txBody>
          <a:bodyPr lIns="36000" tIns="36000" rIns="36000" bIns="36000" anchor="ctr"/>
          <a:lstStyle/>
          <a:p>
            <a:pPr algn="ctr">
              <a:lnSpc>
                <a:spcPct val="75000"/>
              </a:lnSpc>
              <a:defRPr/>
            </a:pPr>
            <a:r>
              <a:rPr lang="en-US" altLang="ja-JP" sz="2400" b="1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New </a:t>
            </a:r>
            <a:r>
              <a:rPr lang="en-US" altLang="ja-JP" sz="2400" b="1" dirty="0" err="1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programme</a:t>
            </a:r>
            <a:r>
              <a:rPr lang="en-US" altLang="ja-JP" sz="2400" b="1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 2021-2027</a:t>
            </a:r>
          </a:p>
        </p:txBody>
      </p:sp>
      <p:sp>
        <p:nvSpPr>
          <p:cNvPr id="16" name="Line 28"/>
          <p:cNvSpPr>
            <a:spLocks noChangeShapeType="1"/>
          </p:cNvSpPr>
          <p:nvPr/>
        </p:nvSpPr>
        <p:spPr bwMode="auto">
          <a:xfrm>
            <a:off x="4474729" y="2723601"/>
            <a:ext cx="36810" cy="266666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lIns="36000" tIns="36000" rIns="36000" bIns="36000" anchor="ctr"/>
          <a:lstStyle/>
          <a:p>
            <a:endParaRPr lang="en-US" sz="2000"/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>
            <a:off x="7822159" y="2723601"/>
            <a:ext cx="36810" cy="266666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lIns="36000" tIns="36000" rIns="36000" bIns="36000" anchor="ctr"/>
          <a:lstStyle/>
          <a:p>
            <a:endParaRPr lang="en-US" sz="2000"/>
          </a:p>
        </p:txBody>
      </p:sp>
      <p:sp>
        <p:nvSpPr>
          <p:cNvPr id="19" name="Content Placeholder 3"/>
          <p:cNvSpPr>
            <a:spLocks noGrp="1"/>
          </p:cNvSpPr>
          <p:nvPr>
            <p:ph sz="half" idx="4294967295"/>
          </p:nvPr>
        </p:nvSpPr>
        <p:spPr>
          <a:xfrm>
            <a:off x="4619068" y="6097355"/>
            <a:ext cx="3119465" cy="68588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C00000"/>
                </a:solidFill>
              </a:rPr>
              <a:t>Erasmus Mundus Action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gray">
          <a:xfrm rot="5400000">
            <a:off x="5895504" y="5543891"/>
            <a:ext cx="566592" cy="419100"/>
          </a:xfrm>
          <a:prstGeom prst="chevron">
            <a:avLst>
              <a:gd name="adj" fmla="val 32411"/>
            </a:avLst>
          </a:prstGeom>
          <a:solidFill>
            <a:srgbClr val="C00000"/>
          </a:solidFill>
          <a:ln w="12700" cap="rnd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>
              <a:lnSpc>
                <a:spcPct val="110000"/>
              </a:lnSpc>
              <a:defRPr/>
            </a:pP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Content Placeholder 3"/>
          <p:cNvSpPr>
            <a:spLocks noGrp="1"/>
          </p:cNvSpPr>
          <p:nvPr>
            <p:ph sz="half" idx="4294967295"/>
          </p:nvPr>
        </p:nvSpPr>
        <p:spPr>
          <a:xfrm>
            <a:off x="1215448" y="6147483"/>
            <a:ext cx="3119465" cy="635759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0088CE"/>
                </a:solidFill>
              </a:rPr>
              <a:t>EMJMD</a:t>
            </a:r>
            <a:endParaRPr lang="en-GB" b="1" dirty="0">
              <a:solidFill>
                <a:srgbClr val="0088CE"/>
              </a:solidFill>
            </a:endParaRP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gray">
          <a:xfrm rot="5400000">
            <a:off x="2521767" y="5543891"/>
            <a:ext cx="566592" cy="419100"/>
          </a:xfrm>
          <a:prstGeom prst="chevron">
            <a:avLst>
              <a:gd name="adj" fmla="val 32411"/>
            </a:avLst>
          </a:prstGeom>
          <a:solidFill>
            <a:srgbClr val="0088CE"/>
          </a:solidFill>
          <a:ln w="12700" cap="rnd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>
              <a:lnSpc>
                <a:spcPct val="110000"/>
              </a:lnSpc>
              <a:defRPr/>
            </a:pP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gray">
          <a:xfrm>
            <a:off x="3141133" y="5623221"/>
            <a:ext cx="2692400" cy="210311"/>
          </a:xfrm>
          <a:prstGeom prst="chevron">
            <a:avLst>
              <a:gd name="adj" fmla="val 32411"/>
            </a:avLst>
          </a:prstGeom>
          <a:solidFill>
            <a:srgbClr val="004494"/>
          </a:solidFill>
          <a:ln w="12700" cap="rnd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>
              <a:lnSpc>
                <a:spcPct val="110000"/>
              </a:lnSpc>
              <a:defRPr/>
            </a:pP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189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 A </a:t>
            </a:r>
            <a:r>
              <a:rPr lang="en-US" b="1" dirty="0"/>
              <a:t>high-level integrated &amp; transnational </a:t>
            </a:r>
            <a:r>
              <a:rPr lang="en-US" dirty="0"/>
              <a:t>study </a:t>
            </a:r>
            <a:r>
              <a:rPr lang="en-US" dirty="0" err="1"/>
              <a:t>programme</a:t>
            </a:r>
            <a:r>
              <a:rPr lang="en-US" dirty="0"/>
              <a:t> at </a:t>
            </a:r>
            <a:r>
              <a:rPr lang="en-US" b="1" dirty="0"/>
              <a:t>MA level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 A Master </a:t>
            </a:r>
            <a:r>
              <a:rPr lang="en-US" dirty="0" err="1"/>
              <a:t>programme</a:t>
            </a:r>
            <a:r>
              <a:rPr lang="en-US" dirty="0"/>
              <a:t> of </a:t>
            </a:r>
            <a:r>
              <a:rPr lang="en-US" b="1" dirty="0"/>
              <a:t>excellence open to all disciplines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Delivered by an </a:t>
            </a:r>
            <a:r>
              <a:rPr lang="en-US" b="1" dirty="0"/>
              <a:t>international consortium</a:t>
            </a:r>
            <a:r>
              <a:rPr lang="en-US" dirty="0"/>
              <a:t> of HEIs from different countries </a:t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/>
              <a:t>worldwide</a:t>
            </a:r>
            <a:r>
              <a:rPr lang="en-US" dirty="0"/>
              <a:t> &amp; other educational and/or non educational partners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Offering </a:t>
            </a:r>
            <a:r>
              <a:rPr lang="en-US" b="1" dirty="0"/>
              <a:t>high-level scholarships </a:t>
            </a:r>
            <a:r>
              <a:rPr lang="en-US" dirty="0"/>
              <a:t>to excellent students worldwide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EMJM in </a:t>
            </a:r>
            <a:r>
              <a:rPr lang="fr-BE" dirty="0" err="1"/>
              <a:t>brief</a:t>
            </a:r>
            <a:r>
              <a:rPr lang="fr-B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32617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jointly designed fully integrated curriculum </a:t>
            </a:r>
            <a:r>
              <a:rPr lang="en-US" dirty="0"/>
              <a:t>and </a:t>
            </a:r>
            <a:r>
              <a:rPr lang="en-US" b="1" dirty="0"/>
              <a:t>common implementation</a:t>
            </a:r>
            <a:r>
              <a:rPr lang="en-US" dirty="0"/>
              <a:t> procedures based on the Standards for Quality Assurance of Joint </a:t>
            </a:r>
            <a:r>
              <a:rPr lang="en-US" dirty="0" err="1"/>
              <a:t>Programmes</a:t>
            </a:r>
            <a:r>
              <a:rPr lang="en-US" dirty="0"/>
              <a:t> in the EHEA (e.g. joint selection, promotion, common services, joint administrative and financial management, etc.)</a:t>
            </a:r>
          </a:p>
          <a:p>
            <a:r>
              <a:rPr lang="en-US" dirty="0"/>
              <a:t>be delivered by a </a:t>
            </a:r>
            <a:r>
              <a:rPr lang="en-US" b="1" dirty="0"/>
              <a:t>consortium of at least three HEIs </a:t>
            </a:r>
            <a:r>
              <a:rPr lang="en-US" dirty="0"/>
              <a:t>from three different countries of which at least two must be EU Member States and third countries associated to the </a:t>
            </a:r>
            <a:r>
              <a:rPr lang="en-US" dirty="0" err="1"/>
              <a:t>Programme</a:t>
            </a:r>
            <a:endParaRPr lang="en-US" dirty="0"/>
          </a:p>
          <a:p>
            <a:r>
              <a:rPr lang="en-US" b="1" dirty="0"/>
              <a:t>international outreach to attract and </a:t>
            </a:r>
            <a:r>
              <a:rPr lang="en-US" b="1" dirty="0" err="1"/>
              <a:t>enrol</a:t>
            </a:r>
            <a:r>
              <a:rPr lang="en-US" b="1" dirty="0"/>
              <a:t> excellent students worldwide </a:t>
            </a:r>
            <a:r>
              <a:rPr lang="en-US" dirty="0"/>
              <a:t>(part of which may benefit from an EMJM scholarship)</a:t>
            </a:r>
          </a:p>
          <a:p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EMJM – main </a:t>
            </a:r>
            <a:r>
              <a:rPr lang="fr-BE" dirty="0" err="1"/>
              <a:t>requirements</a:t>
            </a:r>
            <a:r>
              <a:rPr lang="fr-BE" dirty="0"/>
              <a:t> (1)</a:t>
            </a:r>
          </a:p>
        </p:txBody>
      </p:sp>
    </p:spTree>
    <p:extLst>
      <p:ext uri="{BB962C8B-B14F-4D97-AF65-F5344CB8AC3E}">
        <p14:creationId xmlns:p14="http://schemas.microsoft.com/office/powerpoint/2010/main" val="2154532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5672" y="1503485"/>
            <a:ext cx="10905699" cy="4166370"/>
          </a:xfrm>
        </p:spPr>
        <p:txBody>
          <a:bodyPr/>
          <a:lstStyle/>
          <a:p>
            <a:r>
              <a:rPr lang="en-US" b="1" dirty="0"/>
              <a:t>compulsory physical mobility </a:t>
            </a:r>
            <a:r>
              <a:rPr lang="en-US" dirty="0"/>
              <a:t>for all enrolled students – at least 2 study periods in two countries with a minimum duration of one academic semester each (different from the country of residence of students)</a:t>
            </a:r>
          </a:p>
          <a:p>
            <a:r>
              <a:rPr lang="en-US" b="1" dirty="0"/>
              <a:t>contribution of scholars/guest lecturers </a:t>
            </a:r>
            <a:r>
              <a:rPr lang="en-US" dirty="0"/>
              <a:t>to teaching, training and research activities </a:t>
            </a:r>
          </a:p>
          <a:p>
            <a:r>
              <a:rPr lang="en-US" dirty="0"/>
              <a:t>delivery of a </a:t>
            </a:r>
            <a:r>
              <a:rPr lang="en-US" b="1" dirty="0"/>
              <a:t>joint degree or multiple degrees </a:t>
            </a:r>
            <a:r>
              <a:rPr lang="en-US" dirty="0"/>
              <a:t>(joint degrees are highly recommended where national legislation allows it)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At application stage EMJM proposals must present fully developed joint study </a:t>
            </a:r>
            <a:r>
              <a:rPr lang="en-US" dirty="0" err="1">
                <a:solidFill>
                  <a:srgbClr val="C00000"/>
                </a:solidFill>
              </a:rPr>
              <a:t>programmes</a:t>
            </a:r>
            <a:r>
              <a:rPr lang="en-US" dirty="0">
                <a:solidFill>
                  <a:srgbClr val="C00000"/>
                </a:solidFill>
              </a:rPr>
              <a:t>, ready to run and to be advertised worldwide after their selection. </a:t>
            </a:r>
          </a:p>
          <a:p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EMJM – main </a:t>
            </a:r>
            <a:r>
              <a:rPr lang="fr-BE" dirty="0" err="1"/>
              <a:t>requirements</a:t>
            </a:r>
            <a:r>
              <a:rPr lang="fr-BE" dirty="0"/>
              <a:t> (2)</a:t>
            </a: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gray">
          <a:xfrm>
            <a:off x="398905" y="5029251"/>
            <a:ext cx="753534" cy="235712"/>
          </a:xfrm>
          <a:prstGeom prst="chevron">
            <a:avLst>
              <a:gd name="adj" fmla="val 32411"/>
            </a:avLst>
          </a:prstGeom>
          <a:solidFill>
            <a:srgbClr val="C00000"/>
          </a:solidFill>
          <a:ln w="12700" cap="rnd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>
              <a:lnSpc>
                <a:spcPct val="110000"/>
              </a:lnSpc>
              <a:defRPr/>
            </a:pPr>
            <a:endParaRPr lang="en-US" sz="24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73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617133"/>
            <a:ext cx="10905699" cy="409039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200" b="1" dirty="0"/>
              <a:t>Fixed Grant Agreement of 74 months </a:t>
            </a:r>
            <a:r>
              <a:rPr lang="en-US" sz="2200" dirty="0"/>
              <a:t>independently from the length of the master</a:t>
            </a:r>
          </a:p>
          <a:p>
            <a:pPr>
              <a:spcAft>
                <a:spcPts val="1200"/>
              </a:spcAft>
            </a:pPr>
            <a:r>
              <a:rPr lang="en-US" sz="2200" b="1" dirty="0"/>
              <a:t>Commitment to </a:t>
            </a:r>
            <a:r>
              <a:rPr lang="en-US" sz="2200" b="1" dirty="0" err="1"/>
              <a:t>enrol</a:t>
            </a:r>
            <a:r>
              <a:rPr lang="en-US" sz="2200" b="1" dirty="0"/>
              <a:t> a certain number of students </a:t>
            </a:r>
            <a:r>
              <a:rPr lang="en-US" sz="2200" dirty="0"/>
              <a:t>per project</a:t>
            </a:r>
          </a:p>
          <a:p>
            <a:pPr>
              <a:spcAft>
                <a:spcPts val="1200"/>
              </a:spcAft>
            </a:pPr>
            <a:r>
              <a:rPr lang="en-US" sz="2200" b="1" dirty="0"/>
              <a:t>At least 4 master editions </a:t>
            </a:r>
            <a:r>
              <a:rPr lang="en-US" sz="2200" dirty="0"/>
              <a:t>lasting 1 to 2 academic years (60, 90 or 120 ECTS) </a:t>
            </a:r>
          </a:p>
          <a:p>
            <a:pPr>
              <a:spcAft>
                <a:spcPts val="1200"/>
              </a:spcAft>
            </a:pPr>
            <a:r>
              <a:rPr lang="en-US" sz="2200" b="1" dirty="0"/>
              <a:t>Start of the 1st edition </a:t>
            </a:r>
            <a:r>
              <a:rPr lang="en-US" sz="2200" dirty="0"/>
              <a:t>no later than the academic year following the year of project selection </a:t>
            </a:r>
          </a:p>
          <a:p>
            <a:pPr>
              <a:spcAft>
                <a:spcPts val="1200"/>
              </a:spcAft>
            </a:pPr>
            <a:r>
              <a:rPr lang="en-US" sz="2200" b="1" dirty="0"/>
              <a:t>At least 2 study periods in 2 countries </a:t>
            </a:r>
            <a:r>
              <a:rPr lang="en-US" sz="2200" dirty="0"/>
              <a:t>(of which at least one in an EU Member State or a third country associated to the </a:t>
            </a:r>
            <a:r>
              <a:rPr lang="en-US" sz="2200" dirty="0" err="1"/>
              <a:t>Programme</a:t>
            </a:r>
            <a:r>
              <a:rPr lang="en-US" sz="2200" dirty="0"/>
              <a:t> and both different from the country of residence of students)</a:t>
            </a:r>
          </a:p>
          <a:p>
            <a:pPr>
              <a:spcAft>
                <a:spcPts val="1200"/>
              </a:spcAft>
            </a:pPr>
            <a:r>
              <a:rPr lang="en-US" sz="2200" b="1" dirty="0"/>
              <a:t>Geographical balance of students</a:t>
            </a:r>
            <a:r>
              <a:rPr lang="en-US" sz="2200" dirty="0"/>
              <a:t>: no more than 10% of total scholarships per project awarded to students of the same nationality (does not apply to additional scholarships for targeted regions)</a:t>
            </a:r>
          </a:p>
          <a:p>
            <a:pPr marL="0" indent="0">
              <a:spcAft>
                <a:spcPts val="1200"/>
              </a:spcAft>
              <a:buNone/>
            </a:pPr>
            <a:endParaRPr lang="fr-BE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EMJM </a:t>
            </a:r>
            <a:r>
              <a:rPr lang="fr-BE" dirty="0" err="1"/>
              <a:t>Set-up</a:t>
            </a:r>
            <a:endParaRPr lang="fr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602" y="5130800"/>
            <a:ext cx="699605" cy="69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05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 bwMode="auto">
          <a:xfrm>
            <a:off x="306772" y="2653850"/>
            <a:ext cx="4019695" cy="1187173"/>
          </a:xfrm>
          <a:prstGeom prst="ellipse">
            <a:avLst/>
          </a:prstGeom>
          <a:noFill/>
          <a:ln w="28575" cap="flat" cmpd="sng" algn="ctr">
            <a:solidFill>
              <a:srgbClr val="0088C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2400">
              <a:solidFill>
                <a:srgbClr val="FF0000"/>
              </a:solidFill>
              <a:latin typeface="Verdana" pitchFamily="34" charset="0"/>
              <a:sym typeface="Webdings" pitchFamily="18" charset="2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68715" y="1107831"/>
            <a:ext cx="7145952" cy="389597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600" dirty="0"/>
              <a:t>Applicants (coordinator and full partners) must be legal entities: HEIs   established in an EU Member State, third country associated to the </a:t>
            </a:r>
            <a:r>
              <a:rPr lang="en-US" sz="1600" dirty="0" err="1"/>
              <a:t>Programme</a:t>
            </a:r>
            <a:r>
              <a:rPr lang="en-US" sz="1600" dirty="0"/>
              <a:t> or an eligible third country not associated to the </a:t>
            </a:r>
            <a:r>
              <a:rPr lang="en-US" sz="1600" dirty="0" err="1"/>
              <a:t>Programme</a:t>
            </a:r>
            <a:endParaRPr lang="en-US" sz="1600" dirty="0"/>
          </a:p>
          <a:p>
            <a:pPr>
              <a:spcAft>
                <a:spcPts val="1200"/>
              </a:spcAft>
            </a:pPr>
            <a:r>
              <a:rPr lang="en-US" sz="1600" dirty="0"/>
              <a:t>Association or </a:t>
            </a:r>
            <a:r>
              <a:rPr lang="en-US" sz="1600" dirty="0" err="1"/>
              <a:t>organisation</a:t>
            </a:r>
            <a:r>
              <a:rPr lang="en-US" sz="1600" dirty="0"/>
              <a:t> of HEIs, public or private </a:t>
            </a:r>
            <a:r>
              <a:rPr lang="en-US" sz="1600" dirty="0" err="1"/>
              <a:t>organisations</a:t>
            </a:r>
            <a:r>
              <a:rPr lang="en-US" sz="1600" dirty="0"/>
              <a:t> established in an EU Member State, third country associated to the </a:t>
            </a:r>
            <a:r>
              <a:rPr lang="en-US" sz="1600" dirty="0" err="1"/>
              <a:t>Programme</a:t>
            </a:r>
            <a:r>
              <a:rPr lang="en-US" sz="1600" dirty="0"/>
              <a:t> or eligible third country not associated to the </a:t>
            </a:r>
            <a:r>
              <a:rPr lang="en-US" sz="1600" dirty="0" err="1"/>
              <a:t>Programme</a:t>
            </a:r>
            <a:r>
              <a:rPr lang="en-US" sz="1600" dirty="0"/>
              <a:t> may also participate </a:t>
            </a:r>
            <a:r>
              <a:rPr lang="en-US" sz="1600" u="sng" dirty="0"/>
              <a:t>but not as coordinator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600" dirty="0"/>
              <a:t>HEIs in EU Member States and third countries associated to the </a:t>
            </a:r>
            <a:r>
              <a:rPr lang="en-US" sz="1600" dirty="0" err="1"/>
              <a:t>Programme</a:t>
            </a:r>
            <a:r>
              <a:rPr lang="en-US" sz="1600" dirty="0"/>
              <a:t>: </a:t>
            </a:r>
            <a:r>
              <a:rPr lang="en-US" sz="1600" dirty="0">
                <a:solidFill>
                  <a:srgbClr val="C00000"/>
                </a:solidFill>
              </a:rPr>
              <a:t>valid ECHE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BE" sz="1600" dirty="0" err="1"/>
              <a:t>HEIs</a:t>
            </a:r>
            <a:r>
              <a:rPr lang="fr-BE" sz="1600" dirty="0"/>
              <a:t> in </a:t>
            </a:r>
            <a:r>
              <a:rPr lang="fr-BE" sz="1600" dirty="0" err="1"/>
              <a:t>third</a:t>
            </a:r>
            <a:r>
              <a:rPr lang="fr-BE" sz="1600" dirty="0"/>
              <a:t> countries not </a:t>
            </a:r>
            <a:r>
              <a:rPr lang="fr-BE" sz="1600" dirty="0" err="1"/>
              <a:t>associated</a:t>
            </a:r>
            <a:r>
              <a:rPr lang="fr-BE" sz="1600" dirty="0"/>
              <a:t> to the Programme: </a:t>
            </a:r>
            <a:r>
              <a:rPr lang="fr-BE" sz="1600" dirty="0" err="1">
                <a:solidFill>
                  <a:srgbClr val="C00000"/>
                </a:solidFill>
              </a:rPr>
              <a:t>should</a:t>
            </a:r>
            <a:r>
              <a:rPr lang="fr-BE" sz="1600" dirty="0">
                <a:solidFill>
                  <a:srgbClr val="C00000"/>
                </a:solidFill>
              </a:rPr>
              <a:t> </a:t>
            </a:r>
            <a:r>
              <a:rPr lang="en-IE" sz="1600" dirty="0">
                <a:solidFill>
                  <a:srgbClr val="C00000"/>
                </a:solidFill>
              </a:rPr>
              <a:t>commit to ECHE principles </a:t>
            </a:r>
            <a:r>
              <a:rPr lang="en-IE" sz="1600" dirty="0"/>
              <a:t>in the Partnership Agreement</a:t>
            </a:r>
            <a:endParaRPr lang="en-US" sz="1600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600" dirty="0"/>
              <a:t>HEIs from EU Member States, third countries associated to the </a:t>
            </a:r>
            <a:r>
              <a:rPr lang="en-US" sz="1600" dirty="0" err="1"/>
              <a:t>Programme</a:t>
            </a:r>
            <a:r>
              <a:rPr lang="en-US" sz="1600" dirty="0"/>
              <a:t> and third countries not associated to the </a:t>
            </a:r>
            <a:r>
              <a:rPr lang="en-US" sz="1600" dirty="0" err="1"/>
              <a:t>Programme</a:t>
            </a:r>
            <a:r>
              <a:rPr lang="en-US" sz="1600" dirty="0"/>
              <a:t>: </a:t>
            </a:r>
            <a:r>
              <a:rPr lang="en-US" sz="1600" dirty="0">
                <a:solidFill>
                  <a:srgbClr val="C00000"/>
                </a:solidFill>
              </a:rPr>
              <a:t>completed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600" dirty="0">
                <a:solidFill>
                  <a:srgbClr val="C00000"/>
                </a:solidFill>
              </a:rPr>
              <a:t>accreditation/evaluation of the master programme</a:t>
            </a:r>
          </a:p>
          <a:p>
            <a:pPr>
              <a:spcAft>
                <a:spcPts val="1200"/>
              </a:spcAft>
            </a:pPr>
            <a:endParaRPr lang="fr-BE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332421"/>
            <a:ext cx="10515600" cy="679626"/>
          </a:xfrm>
        </p:spPr>
        <p:txBody>
          <a:bodyPr/>
          <a:lstStyle/>
          <a:p>
            <a:r>
              <a:rPr lang="fr-BE" dirty="0" err="1"/>
              <a:t>Taking</a:t>
            </a:r>
            <a:r>
              <a:rPr lang="fr-BE" dirty="0"/>
              <a:t> part as an Organisation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95" y="2391605"/>
            <a:ext cx="1269846" cy="1269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290" y="4510994"/>
            <a:ext cx="441739" cy="416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656" y="1606276"/>
            <a:ext cx="798811" cy="7988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423" y="3951818"/>
            <a:ext cx="798811" cy="798811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386862" y="5319345"/>
            <a:ext cx="11585005" cy="1326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800" dirty="0"/>
              <a:t>Minimum consortium: </a:t>
            </a:r>
            <a:r>
              <a:rPr lang="en-US" sz="1800" b="1" dirty="0">
                <a:solidFill>
                  <a:srgbClr val="C00000"/>
                </a:solidFill>
              </a:rPr>
              <a:t>3 HEIs from 3 different countries </a:t>
            </a:r>
            <a:r>
              <a:rPr lang="en-US" sz="1800" dirty="0"/>
              <a:t>of which at least 2 must be an EU Member State or third country associated to the </a:t>
            </a:r>
            <a:r>
              <a:rPr lang="en-US" sz="1800" dirty="0" err="1"/>
              <a:t>Programme</a:t>
            </a:r>
            <a:br>
              <a:rPr lang="en-US" sz="1800" dirty="0"/>
            </a:br>
            <a:r>
              <a:rPr lang="en-US" sz="1800" dirty="0"/>
              <a:t>                                                                                + optional </a:t>
            </a:r>
            <a:br>
              <a:rPr lang="en-US" sz="1800" dirty="0"/>
            </a:br>
            <a:r>
              <a:rPr lang="en-US" sz="1800" dirty="0"/>
              <a:t>                                                  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Other full academic or non-academic partners 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Associated partners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418522" y="3755889"/>
            <a:ext cx="858078" cy="391858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2450310" y="2366813"/>
            <a:ext cx="826290" cy="456279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3912068" y="2690239"/>
            <a:ext cx="14993" cy="1039989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97799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825624"/>
            <a:ext cx="10905699" cy="42449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/>
              <a:t>Open to students worldwide</a:t>
            </a:r>
          </a:p>
          <a:p>
            <a:pPr>
              <a:spcAft>
                <a:spcPts val="1200"/>
              </a:spcAft>
            </a:pPr>
            <a:r>
              <a:rPr lang="en-US" b="1" dirty="0"/>
              <a:t>Applicants</a:t>
            </a:r>
            <a:r>
              <a:rPr lang="en-US" dirty="0"/>
              <a:t>: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200" dirty="0"/>
              <a:t> must hold </a:t>
            </a:r>
            <a:r>
              <a:rPr lang="en-US" sz="2200" b="1" dirty="0"/>
              <a:t>a first higher education degree</a:t>
            </a:r>
            <a:r>
              <a:rPr lang="en-US" sz="2200" dirty="0"/>
              <a:t> or equivalent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200" dirty="0"/>
              <a:t> must not </a:t>
            </a:r>
            <a:r>
              <a:rPr lang="en-US" sz="2200" b="1" dirty="0"/>
              <a:t>have benefited previously from </a:t>
            </a:r>
            <a:r>
              <a:rPr lang="en-US" sz="2200" dirty="0"/>
              <a:t>an EMJM scholarship </a:t>
            </a:r>
          </a:p>
          <a:p>
            <a:pPr>
              <a:spcAft>
                <a:spcPts val="1200"/>
              </a:spcAft>
            </a:pPr>
            <a:r>
              <a:rPr lang="en-US" b="1" dirty="0"/>
              <a:t>The best ones can benefit from a scholarship </a:t>
            </a:r>
            <a:r>
              <a:rPr lang="en-US" dirty="0"/>
              <a:t>depending on the number of scholarships available </a:t>
            </a:r>
          </a:p>
          <a:p>
            <a:pPr>
              <a:spcAft>
                <a:spcPts val="1200"/>
              </a:spcAft>
            </a:pPr>
            <a:r>
              <a:rPr lang="en-US" b="1" dirty="0"/>
              <a:t>Students apply directly to the EMJM consortium</a:t>
            </a:r>
            <a:br>
              <a:rPr lang="en-US" dirty="0"/>
            </a:br>
            <a:r>
              <a:rPr lang="en-US" dirty="0"/>
              <a:t>Catalogue with ongoing EMJMs offering scholarships:</a:t>
            </a:r>
            <a:br>
              <a:rPr lang="en-US" dirty="0"/>
            </a:br>
            <a:r>
              <a:rPr lang="en-GB" u="sng" dirty="0">
                <a:hlinkClick r:id="rId2"/>
              </a:rPr>
              <a:t>https://ec.europa.eu/erasmus-mundus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Taking</a:t>
            </a:r>
            <a:r>
              <a:rPr lang="fr-BE" dirty="0"/>
              <a:t> part as an </a:t>
            </a:r>
            <a:r>
              <a:rPr lang="fr-BE" dirty="0" err="1"/>
              <a:t>individual</a:t>
            </a:r>
            <a:endParaRPr lang="fr-BE" dirty="0"/>
          </a:p>
        </p:txBody>
      </p:sp>
      <p:pic>
        <p:nvPicPr>
          <p:cNvPr id="4" name="Picture 2" descr="C:\Users\calisfi\AppData\Local\Temp\7zO4A5BD3CA\_19211103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333" y="357226"/>
            <a:ext cx="3319565" cy="2195303"/>
          </a:xfrm>
          <a:prstGeom prst="rect">
            <a:avLst/>
          </a:prstGeom>
          <a:noFill/>
          <a:effectLst>
            <a:softEdge rad="444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753" y="3335867"/>
            <a:ext cx="420168" cy="420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7545">
            <a:off x="6583483" y="1372096"/>
            <a:ext cx="1502199" cy="118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339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tns1LDuCUmid_mzAQEz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x9RPDyi50ibIRU05S_9s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tns1LDuCUmid_mzAQEz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x9RPDyi50ibIRU05S_9s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tns1LDuCUmid_mzAQEzPg"/>
</p:tagLst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098AE41A192E4C85C747A9850AEF9A" ma:contentTypeVersion="1" ma:contentTypeDescription="Create a new document." ma:contentTypeScope="" ma:versionID="5a8770b97c883eee6e80458dbe9e6cc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1CAF70-02D1-4551-A536-63581F6A80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F87431-2774-4E17-BE38-8A579357848D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2EEACE0-6474-4130-B64E-D9F9E5478D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7019</TotalTime>
  <Words>2282</Words>
  <Application>Microsoft Office PowerPoint</Application>
  <PresentationFormat>Widescreen</PresentationFormat>
  <Paragraphs>226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Verdana</vt:lpstr>
      <vt:lpstr>Wingdings</vt:lpstr>
      <vt:lpstr>Office Theme</vt:lpstr>
      <vt:lpstr>Erasmus+</vt:lpstr>
      <vt:lpstr>Erasmus Mundus 2021-2027</vt:lpstr>
      <vt:lpstr>Erasmus+ Programme 2021-2027</vt:lpstr>
      <vt:lpstr>EMJM in brief…</vt:lpstr>
      <vt:lpstr>EMJM – main requirements (1)</vt:lpstr>
      <vt:lpstr>EMJM – main requirements (2)</vt:lpstr>
      <vt:lpstr>EMJM Set-up</vt:lpstr>
      <vt:lpstr>Taking part as an Organisation</vt:lpstr>
      <vt:lpstr>Taking part as an individual</vt:lpstr>
      <vt:lpstr>EMJM FUNDING RULES</vt:lpstr>
      <vt:lpstr>Institutional costs</vt:lpstr>
      <vt:lpstr>Student scholarship</vt:lpstr>
      <vt:lpstr>Individual needs</vt:lpstr>
      <vt:lpstr>Additional funds (for students from 9 target regions)</vt:lpstr>
      <vt:lpstr>What is NEW ?</vt:lpstr>
      <vt:lpstr>Main changes compared to call 2022</vt:lpstr>
      <vt:lpstr>« Tips and tricks »</vt:lpstr>
      <vt:lpstr>PowerPoint Presentation</vt:lpstr>
      <vt:lpstr>Rationale behind EMDM lot</vt:lpstr>
      <vt:lpstr>« Underrepresented »</vt:lpstr>
      <vt:lpstr>EMDM Set-up</vt:lpstr>
      <vt:lpstr>Expected outcomes of an EMDM</vt:lpstr>
      <vt:lpstr>« Tips and tricks »</vt:lpstr>
      <vt:lpstr>New programme stats</vt:lpstr>
      <vt:lpstr>PowerPoint Presentation</vt:lpstr>
      <vt:lpstr>How to apply - eForm</vt:lpstr>
      <vt:lpstr>Information about the programme </vt:lpstr>
      <vt:lpstr>Other information sources 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COSYNS Bart (EACEA)</cp:lastModifiedBy>
  <cp:revision>314</cp:revision>
  <dcterms:created xsi:type="dcterms:W3CDTF">2019-08-09T12:06:42Z</dcterms:created>
  <dcterms:modified xsi:type="dcterms:W3CDTF">2022-11-07T14:10:59Z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0x010100AF098AE41A192E4C85C747A9850AEF9A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2022-10-28T07:40:50Z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ac01bae4-23d3-472e-a3e7-1cf2ceca2c8b</vt:lpwstr>
  </property>
  <property fmtid="{D5CDD505-2E9C-101B-9397-08002B2CF9AE}" pid="9" name="MSIP_Label_6bd9ddd1-4d20-43f6-abfa-fc3c07406f94_ContentBits">
    <vt:lpwstr>0</vt:lpwstr>
  </property>
</Properties>
</file>